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8288000" cy="10287000"/>
  <p:notesSz cx="6858000" cy="9144000"/>
  <p:embeddedFontLst>
    <p:embeddedFont>
      <p:font typeface="Alexandria" pitchFamily="2" charset="-78"/>
      <p:regular r:id="rId23"/>
    </p:embeddedFont>
    <p:embeddedFont>
      <p:font typeface="Alexandria Bold" pitchFamily="2" charset="-78"/>
      <p:regular r:id="rId24"/>
    </p:embeddedFont>
    <p:embeddedFont>
      <p:font typeface="Canva Sans" panose="020B0503030501040103" pitchFamily="34" charset="0"/>
      <p:regular r:id="rId25"/>
    </p:embeddedFont>
    <p:embeddedFont>
      <p:font typeface="Canva Sans Bold" panose="020B0803030501040103" pitchFamily="34" charset="0"/>
      <p:regular r:id="rId26"/>
    </p:embeddedFont>
    <p:embeddedFont>
      <p:font typeface="Garet" pitchFamily="2" charset="0"/>
      <p:regular r:id="rId27"/>
    </p:embeddedFont>
    <p:embeddedFont>
      <p:font typeface="Garet Bold" pitchFamily="2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font" Target="fonts/font4.fntdata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font" Target="fonts/font3.fntdata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font" Target="fonts/font2.fntdata" /><Relationship Id="rId32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font" Target="fonts/font1.fntdata" /><Relationship Id="rId28" Type="http://schemas.openxmlformats.org/officeDocument/2006/relationships/font" Target="fonts/font6.fntdata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font" Target="fonts/font5.fntdata" /><Relationship Id="rId30" Type="http://schemas.openxmlformats.org/officeDocument/2006/relationships/viewProps" Target="viewProps.xml" 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2.png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3.png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7" Type="http://schemas.openxmlformats.org/officeDocument/2006/relationships/image" Target="../media/image14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oleObject" Target="../embeddings/oleObject1.bin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9.png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 /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 /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8.svg" /><Relationship Id="rId4" Type="http://schemas.openxmlformats.org/officeDocument/2006/relationships/image" Target="../media/image7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H="1" flipV="1">
            <a:off x="13890343" y="5516388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4840371" y="6758253"/>
                </a:moveTo>
                <a:lnTo>
                  <a:pt x="0" y="6758253"/>
                </a:lnTo>
                <a:lnTo>
                  <a:pt x="0" y="0"/>
                </a:lnTo>
                <a:lnTo>
                  <a:pt x="4840371" y="0"/>
                </a:lnTo>
                <a:lnTo>
                  <a:pt x="4840371" y="675825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12327" flipH="1">
            <a:off x="-1633813" y="4706943"/>
            <a:ext cx="7684967" cy="7684967"/>
          </a:xfrm>
          <a:custGeom>
            <a:avLst/>
            <a:gdLst/>
            <a:ahLst/>
            <a:cxnLst/>
            <a:rect l="l" t="t" r="r" b="b"/>
            <a:pathLst>
              <a:path w="7684967" h="7684967">
                <a:moveTo>
                  <a:pt x="7684968" y="0"/>
                </a:moveTo>
                <a:lnTo>
                  <a:pt x="0" y="0"/>
                </a:lnTo>
                <a:lnTo>
                  <a:pt x="0" y="7684968"/>
                </a:lnTo>
                <a:lnTo>
                  <a:pt x="7684968" y="7684968"/>
                </a:lnTo>
                <a:lnTo>
                  <a:pt x="768496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-2020970" y="4706943"/>
            <a:ext cx="7684967" cy="7684967"/>
          </a:xfrm>
          <a:custGeom>
            <a:avLst/>
            <a:gdLst/>
            <a:ahLst/>
            <a:cxnLst/>
            <a:rect l="l" t="t" r="r" b="b"/>
            <a:pathLst>
              <a:path w="7684967" h="7684967">
                <a:moveTo>
                  <a:pt x="7684968" y="0"/>
                </a:moveTo>
                <a:lnTo>
                  <a:pt x="0" y="0"/>
                </a:lnTo>
                <a:lnTo>
                  <a:pt x="0" y="7684968"/>
                </a:lnTo>
                <a:lnTo>
                  <a:pt x="7684968" y="7684968"/>
                </a:lnTo>
                <a:lnTo>
                  <a:pt x="7684968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76744" flipV="1">
            <a:off x="12281842" y="-3234705"/>
            <a:ext cx="6992792" cy="6992792"/>
          </a:xfrm>
          <a:custGeom>
            <a:avLst/>
            <a:gdLst/>
            <a:ahLst/>
            <a:cxnLst/>
            <a:rect l="l" t="t" r="r" b="b"/>
            <a:pathLst>
              <a:path w="6992792" h="6992792">
                <a:moveTo>
                  <a:pt x="0" y="6992792"/>
                </a:moveTo>
                <a:lnTo>
                  <a:pt x="6992792" y="6992792"/>
                </a:lnTo>
                <a:lnTo>
                  <a:pt x="6992792" y="0"/>
                </a:lnTo>
                <a:lnTo>
                  <a:pt x="0" y="0"/>
                </a:lnTo>
                <a:lnTo>
                  <a:pt x="0" y="699279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12348517" y="-3496396"/>
            <a:ext cx="6992792" cy="6992792"/>
          </a:xfrm>
          <a:custGeom>
            <a:avLst/>
            <a:gdLst/>
            <a:ahLst/>
            <a:cxnLst/>
            <a:rect l="l" t="t" r="r" b="b"/>
            <a:pathLst>
              <a:path w="6992792" h="6992792">
                <a:moveTo>
                  <a:pt x="0" y="6992792"/>
                </a:moveTo>
                <a:lnTo>
                  <a:pt x="6992792" y="6992792"/>
                </a:lnTo>
                <a:lnTo>
                  <a:pt x="6992792" y="0"/>
                </a:lnTo>
                <a:lnTo>
                  <a:pt x="0" y="0"/>
                </a:lnTo>
                <a:lnTo>
                  <a:pt x="0" y="6992792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251044" y="2954486"/>
            <a:ext cx="16242036" cy="1974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sz="11505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INTERNSHIP REPORT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062982" y="5582772"/>
            <a:ext cx="10162036" cy="772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56"/>
              </a:lnSpc>
              <a:spcBef>
                <a:spcPct val="0"/>
              </a:spcBef>
            </a:pPr>
            <a:r>
              <a:rPr lang="en-US" sz="44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By Sai Pranay Deep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4918003" y="383878"/>
            <a:ext cx="9295402" cy="8721450"/>
            <a:chOff x="0" y="0"/>
            <a:chExt cx="2448172" cy="229700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48172" cy="2297007"/>
            </a:xfrm>
            <a:custGeom>
              <a:avLst/>
              <a:gdLst/>
              <a:ahLst/>
              <a:cxnLst/>
              <a:rect l="l" t="t" r="r" b="b"/>
              <a:pathLst>
                <a:path w="2448172" h="2297007">
                  <a:moveTo>
                    <a:pt x="42477" y="0"/>
                  </a:moveTo>
                  <a:lnTo>
                    <a:pt x="2405695" y="0"/>
                  </a:lnTo>
                  <a:cubicBezTo>
                    <a:pt x="2416961" y="0"/>
                    <a:pt x="2427765" y="4475"/>
                    <a:pt x="2435731" y="12441"/>
                  </a:cubicBezTo>
                  <a:cubicBezTo>
                    <a:pt x="2443697" y="20407"/>
                    <a:pt x="2448172" y="31211"/>
                    <a:pt x="2448172" y="42477"/>
                  </a:cubicBezTo>
                  <a:lnTo>
                    <a:pt x="2448172" y="2254531"/>
                  </a:lnTo>
                  <a:cubicBezTo>
                    <a:pt x="2448172" y="2277990"/>
                    <a:pt x="2429154" y="2297007"/>
                    <a:pt x="2405695" y="2297007"/>
                  </a:cubicBezTo>
                  <a:lnTo>
                    <a:pt x="42477" y="2297007"/>
                  </a:lnTo>
                  <a:cubicBezTo>
                    <a:pt x="19017" y="2297007"/>
                    <a:pt x="0" y="2277990"/>
                    <a:pt x="0" y="2254531"/>
                  </a:cubicBezTo>
                  <a:lnTo>
                    <a:pt x="0" y="42477"/>
                  </a:lnTo>
                  <a:cubicBezTo>
                    <a:pt x="0" y="19017"/>
                    <a:pt x="19017" y="0"/>
                    <a:pt x="42477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448172" cy="2344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6426459" y="-85941"/>
            <a:ext cx="6278490" cy="9661087"/>
          </a:xfrm>
          <a:custGeom>
            <a:avLst/>
            <a:gdLst/>
            <a:ahLst/>
            <a:cxnLst/>
            <a:rect l="l" t="t" r="r" b="b"/>
            <a:pathLst>
              <a:path w="6278490" h="9661087">
                <a:moveTo>
                  <a:pt x="0" y="0"/>
                </a:moveTo>
                <a:lnTo>
                  <a:pt x="6278490" y="0"/>
                </a:lnTo>
                <a:lnTo>
                  <a:pt x="6278490" y="9661087"/>
                </a:lnTo>
                <a:lnTo>
                  <a:pt x="0" y="96610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0669293" y="9138250"/>
            <a:ext cx="2270840" cy="240101"/>
            <a:chOff x="0" y="0"/>
            <a:chExt cx="598081" cy="6323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98081" cy="63236"/>
            </a:xfrm>
            <a:custGeom>
              <a:avLst/>
              <a:gdLst/>
              <a:ahLst/>
              <a:cxnLst/>
              <a:rect l="l" t="t" r="r" b="b"/>
              <a:pathLst>
                <a:path w="598081" h="63236">
                  <a:moveTo>
                    <a:pt x="31618" y="0"/>
                  </a:moveTo>
                  <a:lnTo>
                    <a:pt x="566463" y="0"/>
                  </a:lnTo>
                  <a:cubicBezTo>
                    <a:pt x="583925" y="0"/>
                    <a:pt x="598081" y="14156"/>
                    <a:pt x="598081" y="31618"/>
                  </a:cubicBezTo>
                  <a:lnTo>
                    <a:pt x="598081" y="31618"/>
                  </a:lnTo>
                  <a:cubicBezTo>
                    <a:pt x="598081" y="40004"/>
                    <a:pt x="594750" y="48046"/>
                    <a:pt x="588821" y="53976"/>
                  </a:cubicBezTo>
                  <a:cubicBezTo>
                    <a:pt x="582891" y="59905"/>
                    <a:pt x="574849" y="63236"/>
                    <a:pt x="566463" y="63236"/>
                  </a:cubicBezTo>
                  <a:lnTo>
                    <a:pt x="31618" y="63236"/>
                  </a:lnTo>
                  <a:cubicBezTo>
                    <a:pt x="23233" y="63236"/>
                    <a:pt x="15190" y="59905"/>
                    <a:pt x="9261" y="53976"/>
                  </a:cubicBezTo>
                  <a:cubicBezTo>
                    <a:pt x="3331" y="48046"/>
                    <a:pt x="0" y="40004"/>
                    <a:pt x="0" y="31618"/>
                  </a:cubicBezTo>
                  <a:lnTo>
                    <a:pt x="0" y="31618"/>
                  </a:lnTo>
                  <a:cubicBezTo>
                    <a:pt x="0" y="23233"/>
                    <a:pt x="3331" y="15190"/>
                    <a:pt x="9261" y="9261"/>
                  </a:cubicBezTo>
                  <a:cubicBezTo>
                    <a:pt x="15190" y="3331"/>
                    <a:pt x="23233" y="0"/>
                    <a:pt x="31618" y="0"/>
                  </a:cubicBez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598081" cy="110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5486400" y="3086100"/>
          <a:ext cx="7315200" cy="4114800"/>
        </p:xfrm>
        <a:graphic>
          <a:graphicData uri="http://schemas.openxmlformats.org/drawingml/2006/table">
            <a:tbl>
              <a:tblPr/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Prepared by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Ollama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No. of samples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1069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Event info related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574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Non Event related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495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00042" y="1085850"/>
            <a:ext cx="12041824" cy="1431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5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Dataset Used for fine-tuning a binary classifier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21514" y="2155233"/>
            <a:ext cx="15664317" cy="3563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We build a database of event-related sentences. Each sentence is evaluated to determine whether it contains key event information such as a title, date/time, and location.</a:t>
            </a:r>
          </a:p>
          <a:p>
            <a:pPr marL="554621" lvl="1" indent="-277310" algn="just">
              <a:lnSpc>
                <a:spcPts val="3596"/>
              </a:lnSpc>
              <a:buFont typeface="Arial"/>
              <a:buChar char="•"/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label = (x, y, z)</a:t>
            </a:r>
          </a:p>
          <a:p>
            <a:pPr marL="554621" lvl="1" indent="-277310" algn="just">
              <a:lnSpc>
                <a:spcPts val="3596"/>
              </a:lnSpc>
              <a:buFont typeface="Arial"/>
              <a:buChar char="•"/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x = 1 if sentence contains title related information. Otherwise x = 0</a:t>
            </a:r>
          </a:p>
          <a:p>
            <a:pPr marL="554621" lvl="1" indent="-277310" algn="just">
              <a:lnSpc>
                <a:spcPts val="3596"/>
              </a:lnSpc>
              <a:buFont typeface="Arial"/>
              <a:buChar char="•"/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y = 1 if sentence contains date/time related information. Otherwise y = 0</a:t>
            </a:r>
          </a:p>
          <a:p>
            <a:pPr marL="554621" lvl="1" indent="-277310" algn="just">
              <a:lnSpc>
                <a:spcPts val="3596"/>
              </a:lnSpc>
              <a:buFont typeface="Arial"/>
              <a:buChar char="•"/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z = 1 if sentence contains location related information. Otherwise z = 0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Using this labeled dataset, we fine-tune a multi-label classification model to automatically identify sentences that contain complete event information.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3711323" y="9464180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11323" y="544238"/>
            <a:ext cx="12041824" cy="1431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5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 - 2 : Fine-Tuning a Multi-label Classification Model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72834" y="5957133"/>
            <a:ext cx="6008775" cy="487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8"/>
              </a:lnSpc>
            </a:pPr>
            <a:r>
              <a:rPr lang="en-US" sz="2913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Sample Sentences:</a:t>
            </a:r>
          </a:p>
        </p:txBody>
      </p:sp>
      <p:sp>
        <p:nvSpPr>
          <p:cNvPr id="9" name="AutoShape 9"/>
          <p:cNvSpPr/>
          <p:nvPr/>
        </p:nvSpPr>
        <p:spPr>
          <a:xfrm>
            <a:off x="2892534" y="5952371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4470310" y="6454631"/>
            <a:ext cx="10366723" cy="258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"Don't miss the Winter Wonderland on January 3rd, 2026 at Snow Park." - (1,1,1)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Hip-Hop Poetry Night happens at The Urban Beat Café. -(1,0,1)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Be there for the introduction of our Game-Changing Platform. - (1,0,0)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"Brace for the Book Launch - happening on 29 August 2025, 7:45 AM." - (1,1,0)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Final segment concludes at 5:45 PM Friday. - (0,1,0)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Be there at Bengaluru Tech Park on 9:45 AM. - (0,1,1)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Don't miss us at Club Escape. - (0,0,1)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 demonstration changed perceptions. - (0,0,0)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4918003" y="383878"/>
            <a:ext cx="9295402" cy="8721450"/>
            <a:chOff x="0" y="0"/>
            <a:chExt cx="2448172" cy="229700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48172" cy="2297007"/>
            </a:xfrm>
            <a:custGeom>
              <a:avLst/>
              <a:gdLst/>
              <a:ahLst/>
              <a:cxnLst/>
              <a:rect l="l" t="t" r="r" b="b"/>
              <a:pathLst>
                <a:path w="2448172" h="2297007">
                  <a:moveTo>
                    <a:pt x="42477" y="0"/>
                  </a:moveTo>
                  <a:lnTo>
                    <a:pt x="2405695" y="0"/>
                  </a:lnTo>
                  <a:cubicBezTo>
                    <a:pt x="2416961" y="0"/>
                    <a:pt x="2427765" y="4475"/>
                    <a:pt x="2435731" y="12441"/>
                  </a:cubicBezTo>
                  <a:cubicBezTo>
                    <a:pt x="2443697" y="20407"/>
                    <a:pt x="2448172" y="31211"/>
                    <a:pt x="2448172" y="42477"/>
                  </a:cubicBezTo>
                  <a:lnTo>
                    <a:pt x="2448172" y="2254531"/>
                  </a:lnTo>
                  <a:cubicBezTo>
                    <a:pt x="2448172" y="2277990"/>
                    <a:pt x="2429154" y="2297007"/>
                    <a:pt x="2405695" y="2297007"/>
                  </a:cubicBezTo>
                  <a:lnTo>
                    <a:pt x="42477" y="2297007"/>
                  </a:lnTo>
                  <a:cubicBezTo>
                    <a:pt x="19017" y="2297007"/>
                    <a:pt x="0" y="2277990"/>
                    <a:pt x="0" y="2254531"/>
                  </a:cubicBezTo>
                  <a:lnTo>
                    <a:pt x="0" y="42477"/>
                  </a:lnTo>
                  <a:cubicBezTo>
                    <a:pt x="0" y="19017"/>
                    <a:pt x="19017" y="0"/>
                    <a:pt x="42477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448172" cy="2344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6596317" y="12513"/>
            <a:ext cx="5938773" cy="9464180"/>
          </a:xfrm>
          <a:custGeom>
            <a:avLst/>
            <a:gdLst/>
            <a:ahLst/>
            <a:cxnLst/>
            <a:rect l="l" t="t" r="r" b="b"/>
            <a:pathLst>
              <a:path w="5938773" h="9464180">
                <a:moveTo>
                  <a:pt x="0" y="0"/>
                </a:moveTo>
                <a:lnTo>
                  <a:pt x="5938774" y="0"/>
                </a:lnTo>
                <a:lnTo>
                  <a:pt x="5938774" y="9464180"/>
                </a:lnTo>
                <a:lnTo>
                  <a:pt x="0" y="94641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0669293" y="9138250"/>
            <a:ext cx="2270840" cy="240101"/>
            <a:chOff x="0" y="0"/>
            <a:chExt cx="598081" cy="6323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98081" cy="63236"/>
            </a:xfrm>
            <a:custGeom>
              <a:avLst/>
              <a:gdLst/>
              <a:ahLst/>
              <a:cxnLst/>
              <a:rect l="l" t="t" r="r" b="b"/>
              <a:pathLst>
                <a:path w="598081" h="63236">
                  <a:moveTo>
                    <a:pt x="31618" y="0"/>
                  </a:moveTo>
                  <a:lnTo>
                    <a:pt x="566463" y="0"/>
                  </a:lnTo>
                  <a:cubicBezTo>
                    <a:pt x="583925" y="0"/>
                    <a:pt x="598081" y="14156"/>
                    <a:pt x="598081" y="31618"/>
                  </a:cubicBezTo>
                  <a:lnTo>
                    <a:pt x="598081" y="31618"/>
                  </a:lnTo>
                  <a:cubicBezTo>
                    <a:pt x="598081" y="40004"/>
                    <a:pt x="594750" y="48046"/>
                    <a:pt x="588821" y="53976"/>
                  </a:cubicBezTo>
                  <a:cubicBezTo>
                    <a:pt x="582891" y="59905"/>
                    <a:pt x="574849" y="63236"/>
                    <a:pt x="566463" y="63236"/>
                  </a:cubicBezTo>
                  <a:lnTo>
                    <a:pt x="31618" y="63236"/>
                  </a:lnTo>
                  <a:cubicBezTo>
                    <a:pt x="23233" y="63236"/>
                    <a:pt x="15190" y="59905"/>
                    <a:pt x="9261" y="53976"/>
                  </a:cubicBezTo>
                  <a:cubicBezTo>
                    <a:pt x="3331" y="48046"/>
                    <a:pt x="0" y="40004"/>
                    <a:pt x="0" y="31618"/>
                  </a:cubicBezTo>
                  <a:lnTo>
                    <a:pt x="0" y="31618"/>
                  </a:lnTo>
                  <a:cubicBezTo>
                    <a:pt x="0" y="23233"/>
                    <a:pt x="3331" y="15190"/>
                    <a:pt x="9261" y="9261"/>
                  </a:cubicBezTo>
                  <a:cubicBezTo>
                    <a:pt x="15190" y="3331"/>
                    <a:pt x="23233" y="0"/>
                    <a:pt x="31618" y="0"/>
                  </a:cubicBez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598081" cy="110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2167904" y="1476067"/>
          <a:ext cx="14565392" cy="7782233"/>
        </p:xfrm>
        <a:graphic>
          <a:graphicData uri="http://schemas.openxmlformats.org/drawingml/2006/table">
            <a:tbl>
              <a:tblPr/>
              <a:tblGrid>
                <a:gridCol w="68582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71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53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Prepared by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Ollama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53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No. of samples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6411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4346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Only Title containing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652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53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Only Date/Time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643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53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Only Location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455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53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Both Title, Date/Time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674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53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Both Title, Location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960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53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Both Date/Time, Location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520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53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All Title, Date/Time, Location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810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75321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No related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1697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14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29688" y="367357"/>
            <a:ext cx="12041824" cy="1108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4000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Dataset Used for fine-tuning a multi-label classifier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2167904" y="2361318"/>
          <a:ext cx="14565392" cy="6067425"/>
        </p:xfrm>
        <a:graphic>
          <a:graphicData uri="http://schemas.openxmlformats.org/drawingml/2006/table">
            <a:tbl>
              <a:tblPr/>
              <a:tblGrid>
                <a:gridCol w="44850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401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40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64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Semantic Search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Binary Classifier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Multi-label Classifier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64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~84% accuracy excluding noise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~90% accuracy excluding noise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~96% accuracy excluding noise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271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Model size cannot be reduced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Model size can be reduced using quantization &amp; distillation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Model size can be reduced using quantization &amp; distillation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4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No training time required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1hr+ training time required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1hr+ training time required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64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No training data required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Training data required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Training data required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9271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Output is automatically seperated into categories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Output should be separated into categories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Output is automatically seperated into categories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64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5-10+ noise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5-10 noise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3-7 noise sentences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15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29688" y="764857"/>
            <a:ext cx="12041824" cy="56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4000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Approaches Comparision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58905" y="876300"/>
            <a:ext cx="13874387" cy="1392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PROBLEM STATEMENT - 2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43857" y="2295336"/>
            <a:ext cx="11400286" cy="1726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6"/>
              </a:lnSpc>
              <a:spcBef>
                <a:spcPct val="0"/>
              </a:spcBef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We need to extract key event-related information — title, date/time, and location — from the sentences identified in the previous step.</a:t>
            </a:r>
          </a:p>
        </p:txBody>
      </p:sp>
      <p:sp>
        <p:nvSpPr>
          <p:cNvPr id="5" name="Freeform 5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3443857" y="9464180"/>
            <a:ext cx="12770399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25499" y="6317927"/>
            <a:ext cx="6173754" cy="186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6967" lvl="1" indent="-193483" algn="l">
              <a:lnSpc>
                <a:spcPts val="2509"/>
              </a:lnSpc>
              <a:buFont typeface="Arial"/>
              <a:buChar char="•"/>
            </a:pPr>
            <a:r>
              <a:rPr lang="en-US" sz="1792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Be there for the debut of our Industry-Disrupting Technology.</a:t>
            </a:r>
          </a:p>
          <a:p>
            <a:pPr algn="l">
              <a:lnSpc>
                <a:spcPts val="2509"/>
              </a:lnSpc>
            </a:pPr>
            <a:endParaRPr lang="en-US" sz="1792">
              <a:solidFill>
                <a:srgbClr val="3F3D3E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386967" lvl="1" indent="-193483" algn="l">
              <a:lnSpc>
                <a:spcPts val="2509"/>
              </a:lnSpc>
              <a:buFont typeface="Arial"/>
              <a:buChar char="•"/>
            </a:pPr>
            <a:r>
              <a:rPr lang="en-US" sz="1792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"Mark your calendar for the Coding Bootcamp on 30 September 2025, 11:45 PM."</a:t>
            </a:r>
          </a:p>
          <a:p>
            <a:pPr algn="l">
              <a:lnSpc>
                <a:spcPts val="2509"/>
              </a:lnSpc>
            </a:pPr>
            <a:endParaRPr lang="en-US" sz="1792">
              <a:solidFill>
                <a:srgbClr val="3F3D3E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467301" y="5738677"/>
            <a:ext cx="2703265" cy="485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8"/>
              </a:lnSpc>
            </a:pPr>
            <a:r>
              <a:rPr lang="en-US" sz="2913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Sample Input: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70308" y="6317927"/>
            <a:ext cx="5123513" cy="1554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6462" lvl="1" indent="-193231" algn="l">
              <a:lnSpc>
                <a:spcPts val="2506"/>
              </a:lnSpc>
              <a:buFont typeface="Arial"/>
              <a:buChar char="•"/>
            </a:pPr>
            <a:r>
              <a:rPr lang="en-US" sz="179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Title : Industry-Disrupting               Technology</a:t>
            </a:r>
          </a:p>
          <a:p>
            <a:pPr algn="l">
              <a:lnSpc>
                <a:spcPts val="2506"/>
              </a:lnSpc>
            </a:pPr>
            <a:endParaRPr lang="en-US" sz="1790">
              <a:solidFill>
                <a:srgbClr val="3F3D3E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386462" lvl="1" indent="-193231" algn="l">
              <a:lnSpc>
                <a:spcPts val="2506"/>
              </a:lnSpc>
              <a:buFont typeface="Arial"/>
              <a:buChar char="•"/>
            </a:pPr>
            <a:r>
              <a:rPr lang="en-US" sz="179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Title : Coding Bootcamp</a:t>
            </a:r>
          </a:p>
          <a:p>
            <a:pPr algn="l">
              <a:lnSpc>
                <a:spcPts val="2506"/>
              </a:lnSpc>
            </a:pPr>
            <a:r>
              <a:rPr lang="en-US" sz="179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       Date/Time : 30 September 2025,    11:45PM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5729152"/>
            <a:ext cx="3137157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Sample Output:</a:t>
            </a:r>
          </a:p>
        </p:txBody>
      </p:sp>
      <p:sp>
        <p:nvSpPr>
          <p:cNvPr id="12" name="AutoShape 12"/>
          <p:cNvSpPr/>
          <p:nvPr/>
        </p:nvSpPr>
        <p:spPr>
          <a:xfrm>
            <a:off x="3328684" y="5200438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21514" y="1832907"/>
            <a:ext cx="15664317" cy="2668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</a:pPr>
            <a:r>
              <a:rPr lang="en-US" sz="2568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To Extract Time: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There are several libraries available for extracting date and time information from text. One of the most effective and widely used options is </a:t>
            </a:r>
            <a:r>
              <a:rPr lang="en-US" sz="2568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parsedatetime</a:t>
            </a: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.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However, it does not perform well on certain edge cases. To address this, we incorporated additional fuzzy matching terms and custom handling logic, which significantly improved accuracy in those cases.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3711323" y="9464180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17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11323" y="722376"/>
            <a:ext cx="12041824" cy="726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5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 - 1 : Using Libraries</a:t>
            </a:r>
          </a:p>
        </p:txBody>
      </p:sp>
      <p:sp>
        <p:nvSpPr>
          <p:cNvPr id="8" name="AutoShape 8"/>
          <p:cNvSpPr/>
          <p:nvPr/>
        </p:nvSpPr>
        <p:spPr>
          <a:xfrm>
            <a:off x="2566430" y="4779746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821514" y="5127409"/>
            <a:ext cx="15664317" cy="1325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</a:pPr>
            <a:r>
              <a:rPr lang="en-US" sz="2568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To Extract Location: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There are few libraries available for extracting location from text. But they can only extract locations like Countries, Cities but not general locations.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00077" y="7170581"/>
            <a:ext cx="15664317" cy="1325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To Extract Title: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There are few libraries available for extracting location from text. But they can only extract locations like Countries, Cities but not general locations.</a:t>
            </a:r>
          </a:p>
        </p:txBody>
      </p:sp>
      <p:sp>
        <p:nvSpPr>
          <p:cNvPr id="11" name="AutoShape 11"/>
          <p:cNvSpPr/>
          <p:nvPr/>
        </p:nvSpPr>
        <p:spPr>
          <a:xfrm>
            <a:off x="2566430" y="6825947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3711323" y="9464180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325928" y="301752"/>
            <a:ext cx="12041824" cy="726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5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Using spacy</a:t>
            </a:r>
          </a:p>
        </p:txBody>
      </p:sp>
      <p:graphicFrame>
        <p:nvGraphicFramePr>
          <p:cNvPr id="7" name="Object 7"/>
          <p:cNvGraphicFramePr/>
          <p:nvPr/>
        </p:nvGraphicFramePr>
        <p:xfrm>
          <a:off x="3325928" y="1170194"/>
          <a:ext cx="3771900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4775200" imgH="6032500" progId="Excel.Sheet.12">
                  <p:embed/>
                </p:oleObj>
              </mc:Choice>
              <mc:Fallback>
                <p:oleObj name="Worksheet" r:id="rId6" imgW="4775200" imgH="6032500" progId="Excel.Sheet.12">
                  <p:embed/>
                  <p:pic>
                    <p:nvPicPr>
                      <p:cNvPr id="7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25928" y="1170194"/>
                        <a:ext cx="3771900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3711323" y="9464180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921843" y="6621767"/>
            <a:ext cx="2848077" cy="966424"/>
            <a:chOff x="0" y="0"/>
            <a:chExt cx="750111" cy="25453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50111" cy="254531"/>
            </a:xfrm>
            <a:custGeom>
              <a:avLst/>
              <a:gdLst/>
              <a:ahLst/>
              <a:cxnLst/>
              <a:rect l="l" t="t" r="r" b="b"/>
              <a:pathLst>
                <a:path w="750111" h="254531">
                  <a:moveTo>
                    <a:pt x="127266" y="0"/>
                  </a:moveTo>
                  <a:lnTo>
                    <a:pt x="622845" y="0"/>
                  </a:lnTo>
                  <a:cubicBezTo>
                    <a:pt x="693132" y="0"/>
                    <a:pt x="750111" y="56979"/>
                    <a:pt x="750111" y="127266"/>
                  </a:cubicBezTo>
                  <a:lnTo>
                    <a:pt x="750111" y="127266"/>
                  </a:lnTo>
                  <a:cubicBezTo>
                    <a:pt x="750111" y="161019"/>
                    <a:pt x="736703" y="193389"/>
                    <a:pt x="712836" y="217256"/>
                  </a:cubicBezTo>
                  <a:cubicBezTo>
                    <a:pt x="688969" y="241123"/>
                    <a:pt x="656598" y="254531"/>
                    <a:pt x="622845" y="254531"/>
                  </a:cubicBezTo>
                  <a:lnTo>
                    <a:pt x="127266" y="254531"/>
                  </a:lnTo>
                  <a:cubicBezTo>
                    <a:pt x="56979" y="254531"/>
                    <a:pt x="0" y="197553"/>
                    <a:pt x="0" y="127266"/>
                  </a:cubicBezTo>
                  <a:lnTo>
                    <a:pt x="0" y="127266"/>
                  </a:lnTo>
                  <a:cubicBezTo>
                    <a:pt x="0" y="56979"/>
                    <a:pt x="56979" y="0"/>
                    <a:pt x="127266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750111" cy="3021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r>
                <a:rPr lang="en-US" sz="2568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Sentence</a:t>
              </a:r>
            </a:p>
          </p:txBody>
        </p:sp>
      </p:grpSp>
      <p:sp>
        <p:nvSpPr>
          <p:cNvPr id="8" name="AutoShape 8"/>
          <p:cNvSpPr/>
          <p:nvPr/>
        </p:nvSpPr>
        <p:spPr>
          <a:xfrm>
            <a:off x="4769920" y="7124029"/>
            <a:ext cx="802435" cy="0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9" name="Group 9"/>
          <p:cNvGrpSpPr/>
          <p:nvPr/>
        </p:nvGrpSpPr>
        <p:grpSpPr>
          <a:xfrm>
            <a:off x="5572355" y="5661163"/>
            <a:ext cx="3086100" cy="30861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r>
                <a:rPr lang="en-US" sz="2568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Set of </a:t>
              </a:r>
            </a:p>
            <a:p>
              <a:pPr algn="ctr">
                <a:lnSpc>
                  <a:spcPts val="3596"/>
                </a:lnSpc>
              </a:pPr>
              <a:r>
                <a:rPr lang="en-US" sz="2568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Questions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821514" y="2113124"/>
            <a:ext cx="15664317" cy="311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There are several models designed to answer questions based on a given context. One such model is </a:t>
            </a:r>
            <a:r>
              <a:rPr lang="en-US" sz="2568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distilbert-base-cased-distilled-squad</a:t>
            </a: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, a lightweight version of BERT fine-tuned on the SQuAD dataset for question answering tasks.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endParaRPr lang="en-US" sz="25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In this approach, we use a set of predefined questions to extract the required information — title, date/time, and location. For each type of information, we provide a set of relevant questions, and the model returns the most appropriate answer based on the given context.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19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644648" y="1095375"/>
            <a:ext cx="12041824" cy="726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5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 - 2 : Using QNA Method</a:t>
            </a:r>
          </a:p>
        </p:txBody>
      </p:sp>
      <p:sp>
        <p:nvSpPr>
          <p:cNvPr id="15" name="AutoShape 15"/>
          <p:cNvSpPr/>
          <p:nvPr/>
        </p:nvSpPr>
        <p:spPr>
          <a:xfrm>
            <a:off x="8658455" y="7085929"/>
            <a:ext cx="802435" cy="0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16" name="Group 16"/>
          <p:cNvGrpSpPr/>
          <p:nvPr/>
        </p:nvGrpSpPr>
        <p:grpSpPr>
          <a:xfrm>
            <a:off x="9460890" y="5661163"/>
            <a:ext cx="3086100" cy="308610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r>
                <a:rPr lang="en-US" sz="2568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Answers</a:t>
              </a:r>
            </a:p>
            <a:p>
              <a:pPr algn="ctr">
                <a:lnSpc>
                  <a:spcPts val="3596"/>
                </a:lnSpc>
              </a:pPr>
              <a:r>
                <a:rPr lang="en-US" sz="2568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with confidence</a:t>
              </a:r>
            </a:p>
          </p:txBody>
        </p:sp>
      </p:grpSp>
      <p:sp>
        <p:nvSpPr>
          <p:cNvPr id="19" name="AutoShape 19"/>
          <p:cNvSpPr/>
          <p:nvPr/>
        </p:nvSpPr>
        <p:spPr>
          <a:xfrm>
            <a:off x="12546990" y="7066879"/>
            <a:ext cx="802435" cy="0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20" name="Group 20"/>
          <p:cNvGrpSpPr/>
          <p:nvPr/>
        </p:nvGrpSpPr>
        <p:grpSpPr>
          <a:xfrm>
            <a:off x="13366179" y="6583667"/>
            <a:ext cx="2848077" cy="966424"/>
            <a:chOff x="0" y="0"/>
            <a:chExt cx="750111" cy="25453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50111" cy="254531"/>
            </a:xfrm>
            <a:custGeom>
              <a:avLst/>
              <a:gdLst/>
              <a:ahLst/>
              <a:cxnLst/>
              <a:rect l="l" t="t" r="r" b="b"/>
              <a:pathLst>
                <a:path w="750111" h="254531">
                  <a:moveTo>
                    <a:pt x="127266" y="0"/>
                  </a:moveTo>
                  <a:lnTo>
                    <a:pt x="622845" y="0"/>
                  </a:lnTo>
                  <a:cubicBezTo>
                    <a:pt x="693132" y="0"/>
                    <a:pt x="750111" y="56979"/>
                    <a:pt x="750111" y="127266"/>
                  </a:cubicBezTo>
                  <a:lnTo>
                    <a:pt x="750111" y="127266"/>
                  </a:lnTo>
                  <a:cubicBezTo>
                    <a:pt x="750111" y="161019"/>
                    <a:pt x="736703" y="193389"/>
                    <a:pt x="712836" y="217256"/>
                  </a:cubicBezTo>
                  <a:cubicBezTo>
                    <a:pt x="688969" y="241123"/>
                    <a:pt x="656598" y="254531"/>
                    <a:pt x="622845" y="254531"/>
                  </a:cubicBezTo>
                  <a:lnTo>
                    <a:pt x="127266" y="254531"/>
                  </a:lnTo>
                  <a:cubicBezTo>
                    <a:pt x="56979" y="254531"/>
                    <a:pt x="0" y="197553"/>
                    <a:pt x="0" y="127266"/>
                  </a:cubicBezTo>
                  <a:lnTo>
                    <a:pt x="0" y="127266"/>
                  </a:lnTo>
                  <a:cubicBezTo>
                    <a:pt x="0" y="56979"/>
                    <a:pt x="56979" y="0"/>
                    <a:pt x="127266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750111" cy="3021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r>
                <a:rPr lang="en-US" sz="2568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Best Answer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5327048" y="2443869"/>
            <a:ext cx="2344954" cy="2967517"/>
            <a:chOff x="0" y="0"/>
            <a:chExt cx="617601" cy="7815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17601" cy="781568"/>
            </a:xfrm>
            <a:custGeom>
              <a:avLst/>
              <a:gdLst/>
              <a:ahLst/>
              <a:cxnLst/>
              <a:rect l="l" t="t" r="r" b="b"/>
              <a:pathLst>
                <a:path w="617601" h="781568">
                  <a:moveTo>
                    <a:pt x="168378" y="0"/>
                  </a:moveTo>
                  <a:lnTo>
                    <a:pt x="449224" y="0"/>
                  </a:lnTo>
                  <a:cubicBezTo>
                    <a:pt x="493880" y="0"/>
                    <a:pt x="536708" y="17740"/>
                    <a:pt x="568284" y="49317"/>
                  </a:cubicBezTo>
                  <a:cubicBezTo>
                    <a:pt x="599861" y="80894"/>
                    <a:pt x="617601" y="123721"/>
                    <a:pt x="617601" y="168378"/>
                  </a:cubicBezTo>
                  <a:lnTo>
                    <a:pt x="617601" y="613191"/>
                  </a:lnTo>
                  <a:cubicBezTo>
                    <a:pt x="617601" y="657847"/>
                    <a:pt x="599861" y="700675"/>
                    <a:pt x="568284" y="732252"/>
                  </a:cubicBezTo>
                  <a:cubicBezTo>
                    <a:pt x="536708" y="763828"/>
                    <a:pt x="493880" y="781568"/>
                    <a:pt x="449224" y="781568"/>
                  </a:cubicBezTo>
                  <a:lnTo>
                    <a:pt x="168378" y="781568"/>
                  </a:lnTo>
                  <a:cubicBezTo>
                    <a:pt x="123721" y="781568"/>
                    <a:pt x="80894" y="763828"/>
                    <a:pt x="49317" y="732252"/>
                  </a:cubicBezTo>
                  <a:cubicBezTo>
                    <a:pt x="17740" y="700675"/>
                    <a:pt x="0" y="657847"/>
                    <a:pt x="0" y="613191"/>
                  </a:cubicBezTo>
                  <a:lnTo>
                    <a:pt x="0" y="168378"/>
                  </a:lnTo>
                  <a:cubicBezTo>
                    <a:pt x="0" y="123721"/>
                    <a:pt x="17740" y="80894"/>
                    <a:pt x="49317" y="49317"/>
                  </a:cubicBezTo>
                  <a:cubicBezTo>
                    <a:pt x="80894" y="17740"/>
                    <a:pt x="123721" y="0"/>
                    <a:pt x="168378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17601" cy="8196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6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44965" y="1472367"/>
            <a:ext cx="11400286" cy="745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6"/>
              </a:lnSpc>
              <a:spcBef>
                <a:spcPct val="0"/>
              </a:spcBef>
            </a:pPr>
            <a:r>
              <a:rPr lang="en-US" sz="21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Event Information sentences Extraction from Long-form Textual Data(monologues)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14696" y="53661"/>
            <a:ext cx="9205169" cy="1392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PROJECT GOALS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89310" y="1578807"/>
            <a:ext cx="1204169" cy="513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9"/>
              </a:lnSpc>
            </a:pPr>
            <a:r>
              <a:rPr lang="en-US" sz="3049">
                <a:solidFill>
                  <a:srgbClr val="3F3D3E"/>
                </a:solidFill>
                <a:latin typeface="Alexandria"/>
                <a:ea typeface="Alexandria"/>
                <a:cs typeface="Alexandria"/>
                <a:sym typeface="Alexandria"/>
              </a:rPr>
              <a:t>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544965" y="5786947"/>
            <a:ext cx="11400286" cy="363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7"/>
              </a:lnSpc>
              <a:spcBef>
                <a:spcPct val="0"/>
              </a:spcBef>
            </a:pPr>
            <a:r>
              <a:rPr lang="en-US" sz="2169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Extract the Event Information from the sentences extracted above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89310" y="5702873"/>
            <a:ext cx="1204169" cy="513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</a:pPr>
            <a:r>
              <a:rPr lang="en-US" sz="3050">
                <a:solidFill>
                  <a:srgbClr val="3F3D3E"/>
                </a:solidFill>
                <a:latin typeface="Alexandria"/>
                <a:ea typeface="Alexandria"/>
                <a:cs typeface="Alexandria"/>
                <a:sym typeface="Alexandria"/>
              </a:rPr>
              <a:t>2.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  <p:sp>
        <p:nvSpPr>
          <p:cNvPr id="12" name="AutoShape 12"/>
          <p:cNvSpPr/>
          <p:nvPr/>
        </p:nvSpPr>
        <p:spPr>
          <a:xfrm>
            <a:off x="6331334" y="3187719"/>
            <a:ext cx="954832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5744779" y="3321069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5744779" y="3449656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5744779" y="3578244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>
            <a:off x="5744779" y="3711594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5744779" y="3844944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5744779" y="3978294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5744779" y="4100611"/>
            <a:ext cx="69686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 flipV="1">
            <a:off x="6030724" y="4378344"/>
            <a:ext cx="1255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5744779" y="4506931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5744779" y="4635519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>
            <a:off x="5744779" y="4768869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>
            <a:off x="5744779" y="4902219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>
            <a:off x="5744779" y="5035569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AutoShape 26"/>
          <p:cNvSpPr/>
          <p:nvPr/>
        </p:nvSpPr>
        <p:spPr>
          <a:xfrm>
            <a:off x="5744779" y="5168919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TextBox 27"/>
          <p:cNvSpPr txBox="1"/>
          <p:nvPr/>
        </p:nvSpPr>
        <p:spPr>
          <a:xfrm>
            <a:off x="5889676" y="2530473"/>
            <a:ext cx="1219699" cy="455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2"/>
              </a:lnSpc>
              <a:spcBef>
                <a:spcPct val="0"/>
              </a:spcBef>
            </a:pPr>
            <a:r>
              <a:rPr lang="en-US" sz="2694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Article</a:t>
            </a:r>
          </a:p>
        </p:txBody>
      </p:sp>
      <p:sp>
        <p:nvSpPr>
          <p:cNvPr id="28" name="AutoShape 28"/>
          <p:cNvSpPr/>
          <p:nvPr/>
        </p:nvSpPr>
        <p:spPr>
          <a:xfrm>
            <a:off x="8085550" y="3863994"/>
            <a:ext cx="1888533" cy="0"/>
          </a:xfrm>
          <a:prstGeom prst="line">
            <a:avLst/>
          </a:prstGeom>
          <a:ln w="38100" cap="flat">
            <a:solidFill>
              <a:srgbClr val="3F3D3E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29" name="Group 29"/>
          <p:cNvGrpSpPr/>
          <p:nvPr/>
        </p:nvGrpSpPr>
        <p:grpSpPr>
          <a:xfrm>
            <a:off x="10347364" y="2443869"/>
            <a:ext cx="2344954" cy="2967517"/>
            <a:chOff x="0" y="0"/>
            <a:chExt cx="617601" cy="78156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17601" cy="781568"/>
            </a:xfrm>
            <a:custGeom>
              <a:avLst/>
              <a:gdLst/>
              <a:ahLst/>
              <a:cxnLst/>
              <a:rect l="l" t="t" r="r" b="b"/>
              <a:pathLst>
                <a:path w="617601" h="781568">
                  <a:moveTo>
                    <a:pt x="168378" y="0"/>
                  </a:moveTo>
                  <a:lnTo>
                    <a:pt x="449224" y="0"/>
                  </a:lnTo>
                  <a:cubicBezTo>
                    <a:pt x="493880" y="0"/>
                    <a:pt x="536708" y="17740"/>
                    <a:pt x="568284" y="49317"/>
                  </a:cubicBezTo>
                  <a:cubicBezTo>
                    <a:pt x="599861" y="80894"/>
                    <a:pt x="617601" y="123721"/>
                    <a:pt x="617601" y="168378"/>
                  </a:cubicBezTo>
                  <a:lnTo>
                    <a:pt x="617601" y="613191"/>
                  </a:lnTo>
                  <a:cubicBezTo>
                    <a:pt x="617601" y="657847"/>
                    <a:pt x="599861" y="700675"/>
                    <a:pt x="568284" y="732252"/>
                  </a:cubicBezTo>
                  <a:cubicBezTo>
                    <a:pt x="536708" y="763828"/>
                    <a:pt x="493880" y="781568"/>
                    <a:pt x="449224" y="781568"/>
                  </a:cubicBezTo>
                  <a:lnTo>
                    <a:pt x="168378" y="781568"/>
                  </a:lnTo>
                  <a:cubicBezTo>
                    <a:pt x="123721" y="781568"/>
                    <a:pt x="80894" y="763828"/>
                    <a:pt x="49317" y="732252"/>
                  </a:cubicBezTo>
                  <a:cubicBezTo>
                    <a:pt x="17740" y="700675"/>
                    <a:pt x="0" y="657847"/>
                    <a:pt x="0" y="613191"/>
                  </a:cubicBezTo>
                  <a:lnTo>
                    <a:pt x="0" y="168378"/>
                  </a:lnTo>
                  <a:cubicBezTo>
                    <a:pt x="0" y="123721"/>
                    <a:pt x="17740" y="80894"/>
                    <a:pt x="49317" y="49317"/>
                  </a:cubicBezTo>
                  <a:cubicBezTo>
                    <a:pt x="80894" y="17740"/>
                    <a:pt x="123721" y="0"/>
                    <a:pt x="168378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617601" cy="8196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6"/>
                </a:lnSpc>
              </a:pPr>
              <a:endParaRPr/>
            </a:p>
          </p:txBody>
        </p:sp>
      </p:grpSp>
      <p:sp>
        <p:nvSpPr>
          <p:cNvPr id="32" name="AutoShape 32"/>
          <p:cNvSpPr/>
          <p:nvPr/>
        </p:nvSpPr>
        <p:spPr>
          <a:xfrm>
            <a:off x="10765094" y="3187719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3" name="AutoShape 33"/>
          <p:cNvSpPr/>
          <p:nvPr/>
        </p:nvSpPr>
        <p:spPr>
          <a:xfrm>
            <a:off x="10765094" y="3311544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AutoShape 34"/>
          <p:cNvSpPr/>
          <p:nvPr/>
        </p:nvSpPr>
        <p:spPr>
          <a:xfrm>
            <a:off x="10765094" y="3430606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5" name="AutoShape 35"/>
          <p:cNvSpPr/>
          <p:nvPr/>
        </p:nvSpPr>
        <p:spPr>
          <a:xfrm>
            <a:off x="10765094" y="3554431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6" name="AutoShape 36"/>
          <p:cNvSpPr/>
          <p:nvPr/>
        </p:nvSpPr>
        <p:spPr>
          <a:xfrm>
            <a:off x="10765094" y="3678256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AutoShape 37"/>
          <p:cNvSpPr/>
          <p:nvPr/>
        </p:nvSpPr>
        <p:spPr>
          <a:xfrm>
            <a:off x="10765094" y="3802081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8" name="TextBox 38"/>
          <p:cNvSpPr txBox="1"/>
          <p:nvPr/>
        </p:nvSpPr>
        <p:spPr>
          <a:xfrm>
            <a:off x="10743499" y="2599071"/>
            <a:ext cx="1562983" cy="383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5"/>
              </a:lnSpc>
              <a:spcBef>
                <a:spcPct val="0"/>
              </a:spcBef>
            </a:pPr>
            <a:r>
              <a:rPr lang="en-US" sz="2217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Sentences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5327048" y="6331904"/>
            <a:ext cx="2344954" cy="2967517"/>
            <a:chOff x="0" y="0"/>
            <a:chExt cx="617601" cy="781568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617601" cy="781568"/>
            </a:xfrm>
            <a:custGeom>
              <a:avLst/>
              <a:gdLst/>
              <a:ahLst/>
              <a:cxnLst/>
              <a:rect l="l" t="t" r="r" b="b"/>
              <a:pathLst>
                <a:path w="617601" h="781568">
                  <a:moveTo>
                    <a:pt x="168378" y="0"/>
                  </a:moveTo>
                  <a:lnTo>
                    <a:pt x="449224" y="0"/>
                  </a:lnTo>
                  <a:cubicBezTo>
                    <a:pt x="493880" y="0"/>
                    <a:pt x="536708" y="17740"/>
                    <a:pt x="568284" y="49317"/>
                  </a:cubicBezTo>
                  <a:cubicBezTo>
                    <a:pt x="599861" y="80894"/>
                    <a:pt x="617601" y="123721"/>
                    <a:pt x="617601" y="168378"/>
                  </a:cubicBezTo>
                  <a:lnTo>
                    <a:pt x="617601" y="613191"/>
                  </a:lnTo>
                  <a:cubicBezTo>
                    <a:pt x="617601" y="657847"/>
                    <a:pt x="599861" y="700675"/>
                    <a:pt x="568284" y="732252"/>
                  </a:cubicBezTo>
                  <a:cubicBezTo>
                    <a:pt x="536708" y="763828"/>
                    <a:pt x="493880" y="781568"/>
                    <a:pt x="449224" y="781568"/>
                  </a:cubicBezTo>
                  <a:lnTo>
                    <a:pt x="168378" y="781568"/>
                  </a:lnTo>
                  <a:cubicBezTo>
                    <a:pt x="123721" y="781568"/>
                    <a:pt x="80894" y="763828"/>
                    <a:pt x="49317" y="732252"/>
                  </a:cubicBezTo>
                  <a:cubicBezTo>
                    <a:pt x="17740" y="700675"/>
                    <a:pt x="0" y="657847"/>
                    <a:pt x="0" y="613191"/>
                  </a:cubicBezTo>
                  <a:lnTo>
                    <a:pt x="0" y="168378"/>
                  </a:lnTo>
                  <a:cubicBezTo>
                    <a:pt x="0" y="123721"/>
                    <a:pt x="17740" y="80894"/>
                    <a:pt x="49317" y="49317"/>
                  </a:cubicBezTo>
                  <a:cubicBezTo>
                    <a:pt x="80894" y="17740"/>
                    <a:pt x="123721" y="0"/>
                    <a:pt x="168378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617601" cy="8196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6"/>
                </a:lnSpc>
              </a:pPr>
              <a:endParaRPr/>
            </a:p>
          </p:txBody>
        </p:sp>
      </p:grpSp>
      <p:sp>
        <p:nvSpPr>
          <p:cNvPr id="42" name="AutoShape 42"/>
          <p:cNvSpPr/>
          <p:nvPr/>
        </p:nvSpPr>
        <p:spPr>
          <a:xfrm>
            <a:off x="5744779" y="7075753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3" name="AutoShape 43"/>
          <p:cNvSpPr/>
          <p:nvPr/>
        </p:nvSpPr>
        <p:spPr>
          <a:xfrm>
            <a:off x="5744779" y="7199578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AutoShape 44"/>
          <p:cNvSpPr/>
          <p:nvPr/>
        </p:nvSpPr>
        <p:spPr>
          <a:xfrm>
            <a:off x="5744779" y="7318641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AutoShape 45"/>
          <p:cNvSpPr/>
          <p:nvPr/>
        </p:nvSpPr>
        <p:spPr>
          <a:xfrm>
            <a:off x="5744779" y="7442466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6" name="AutoShape 46"/>
          <p:cNvSpPr/>
          <p:nvPr/>
        </p:nvSpPr>
        <p:spPr>
          <a:xfrm>
            <a:off x="5744779" y="7566291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7" name="AutoShape 47"/>
          <p:cNvSpPr/>
          <p:nvPr/>
        </p:nvSpPr>
        <p:spPr>
          <a:xfrm>
            <a:off x="5744779" y="7690116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TextBox 48"/>
          <p:cNvSpPr txBox="1"/>
          <p:nvPr/>
        </p:nvSpPr>
        <p:spPr>
          <a:xfrm>
            <a:off x="5723183" y="6487105"/>
            <a:ext cx="1562983" cy="383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5"/>
              </a:lnSpc>
              <a:spcBef>
                <a:spcPct val="0"/>
              </a:spcBef>
            </a:pPr>
            <a:r>
              <a:rPr lang="en-US" sz="2217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Sentences</a:t>
            </a:r>
          </a:p>
        </p:txBody>
      </p:sp>
      <p:sp>
        <p:nvSpPr>
          <p:cNvPr id="49" name="AutoShape 49"/>
          <p:cNvSpPr/>
          <p:nvPr/>
        </p:nvSpPr>
        <p:spPr>
          <a:xfrm>
            <a:off x="8085550" y="7815662"/>
            <a:ext cx="1888533" cy="0"/>
          </a:xfrm>
          <a:prstGeom prst="line">
            <a:avLst/>
          </a:prstGeom>
          <a:ln w="38100" cap="flat">
            <a:solidFill>
              <a:srgbClr val="3F3D3E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50" name="Group 50"/>
          <p:cNvGrpSpPr/>
          <p:nvPr/>
        </p:nvGrpSpPr>
        <p:grpSpPr>
          <a:xfrm>
            <a:off x="10383658" y="6331904"/>
            <a:ext cx="2344954" cy="2967517"/>
            <a:chOff x="0" y="0"/>
            <a:chExt cx="617601" cy="781568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617601" cy="781568"/>
            </a:xfrm>
            <a:custGeom>
              <a:avLst/>
              <a:gdLst/>
              <a:ahLst/>
              <a:cxnLst/>
              <a:rect l="l" t="t" r="r" b="b"/>
              <a:pathLst>
                <a:path w="617601" h="781568">
                  <a:moveTo>
                    <a:pt x="168378" y="0"/>
                  </a:moveTo>
                  <a:lnTo>
                    <a:pt x="449224" y="0"/>
                  </a:lnTo>
                  <a:cubicBezTo>
                    <a:pt x="493880" y="0"/>
                    <a:pt x="536708" y="17740"/>
                    <a:pt x="568284" y="49317"/>
                  </a:cubicBezTo>
                  <a:cubicBezTo>
                    <a:pt x="599861" y="80894"/>
                    <a:pt x="617601" y="123721"/>
                    <a:pt x="617601" y="168378"/>
                  </a:cubicBezTo>
                  <a:lnTo>
                    <a:pt x="617601" y="613191"/>
                  </a:lnTo>
                  <a:cubicBezTo>
                    <a:pt x="617601" y="657847"/>
                    <a:pt x="599861" y="700675"/>
                    <a:pt x="568284" y="732252"/>
                  </a:cubicBezTo>
                  <a:cubicBezTo>
                    <a:pt x="536708" y="763828"/>
                    <a:pt x="493880" y="781568"/>
                    <a:pt x="449224" y="781568"/>
                  </a:cubicBezTo>
                  <a:lnTo>
                    <a:pt x="168378" y="781568"/>
                  </a:lnTo>
                  <a:cubicBezTo>
                    <a:pt x="123721" y="781568"/>
                    <a:pt x="80894" y="763828"/>
                    <a:pt x="49317" y="732252"/>
                  </a:cubicBezTo>
                  <a:cubicBezTo>
                    <a:pt x="17740" y="700675"/>
                    <a:pt x="0" y="657847"/>
                    <a:pt x="0" y="613191"/>
                  </a:cubicBezTo>
                  <a:lnTo>
                    <a:pt x="0" y="168378"/>
                  </a:lnTo>
                  <a:cubicBezTo>
                    <a:pt x="0" y="123721"/>
                    <a:pt x="17740" y="80894"/>
                    <a:pt x="49317" y="49317"/>
                  </a:cubicBezTo>
                  <a:cubicBezTo>
                    <a:pt x="80894" y="17740"/>
                    <a:pt x="123721" y="0"/>
                    <a:pt x="168378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0" y="-38100"/>
              <a:ext cx="617601" cy="8196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6"/>
                </a:lnSpc>
              </a:pPr>
              <a:endParaRPr/>
            </a:p>
          </p:txBody>
        </p:sp>
      </p:grpSp>
      <p:sp>
        <p:nvSpPr>
          <p:cNvPr id="53" name="TextBox 53"/>
          <p:cNvSpPr txBox="1"/>
          <p:nvPr/>
        </p:nvSpPr>
        <p:spPr>
          <a:xfrm>
            <a:off x="10597910" y="6512879"/>
            <a:ext cx="1916451" cy="383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5"/>
              </a:lnSpc>
              <a:spcBef>
                <a:spcPct val="0"/>
              </a:spcBef>
            </a:pPr>
            <a:r>
              <a:rPr lang="en-US" sz="2217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Event Details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0743499" y="7077021"/>
            <a:ext cx="1027787" cy="84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56"/>
              </a:lnSpc>
            </a:pPr>
            <a:r>
              <a:rPr lang="en-US" sz="161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Title</a:t>
            </a:r>
          </a:p>
          <a:p>
            <a:pPr algn="l">
              <a:lnSpc>
                <a:spcPts val="2256"/>
              </a:lnSpc>
            </a:pPr>
            <a:r>
              <a:rPr lang="en-US" sz="161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Date/Time</a:t>
            </a:r>
          </a:p>
          <a:p>
            <a:pPr algn="l">
              <a:lnSpc>
                <a:spcPts val="2256"/>
              </a:lnSpc>
            </a:pPr>
            <a:r>
              <a:rPr lang="en-US" sz="161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Location</a:t>
            </a:r>
          </a:p>
        </p:txBody>
      </p:sp>
      <p:sp>
        <p:nvSpPr>
          <p:cNvPr id="55" name="Freeform 55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6" name="Freeform 56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591709" y="1822108"/>
            <a:ext cx="11837168" cy="999306"/>
            <a:chOff x="0" y="0"/>
            <a:chExt cx="3117608" cy="26319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17608" cy="263192"/>
            </a:xfrm>
            <a:custGeom>
              <a:avLst/>
              <a:gdLst/>
              <a:ahLst/>
              <a:cxnLst/>
              <a:rect l="l" t="t" r="r" b="b"/>
              <a:pathLst>
                <a:path w="3117608" h="263192">
                  <a:moveTo>
                    <a:pt x="33356" y="0"/>
                  </a:moveTo>
                  <a:lnTo>
                    <a:pt x="3084252" y="0"/>
                  </a:lnTo>
                  <a:cubicBezTo>
                    <a:pt x="3102674" y="0"/>
                    <a:pt x="3117608" y="14934"/>
                    <a:pt x="3117608" y="33356"/>
                  </a:cubicBezTo>
                  <a:lnTo>
                    <a:pt x="3117608" y="229836"/>
                  </a:lnTo>
                  <a:cubicBezTo>
                    <a:pt x="3117608" y="248258"/>
                    <a:pt x="3102674" y="263192"/>
                    <a:pt x="3084252" y="263192"/>
                  </a:cubicBezTo>
                  <a:lnTo>
                    <a:pt x="33356" y="263192"/>
                  </a:lnTo>
                  <a:cubicBezTo>
                    <a:pt x="14934" y="263192"/>
                    <a:pt x="0" y="248258"/>
                    <a:pt x="0" y="229836"/>
                  </a:cubicBezTo>
                  <a:lnTo>
                    <a:pt x="0" y="33356"/>
                  </a:lnTo>
                  <a:cubicBezTo>
                    <a:pt x="0" y="14934"/>
                    <a:pt x="14934" y="0"/>
                    <a:pt x="33356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117608" cy="3108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r>
                <a:rPr lang="en-US" sz="2568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You're invited to the Halloween Party in Grand Hyatt Mumbai.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20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36665" y="693801"/>
            <a:ext cx="3014671" cy="726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5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Example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8187" y="3941125"/>
            <a:ext cx="3358938" cy="999306"/>
            <a:chOff x="0" y="0"/>
            <a:chExt cx="884658" cy="26319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84659" cy="263192"/>
            </a:xfrm>
            <a:custGeom>
              <a:avLst/>
              <a:gdLst/>
              <a:ahLst/>
              <a:cxnLst/>
              <a:rect l="l" t="t" r="r" b="b"/>
              <a:pathLst>
                <a:path w="884659" h="263192">
                  <a:moveTo>
                    <a:pt x="117548" y="0"/>
                  </a:moveTo>
                  <a:lnTo>
                    <a:pt x="767110" y="0"/>
                  </a:lnTo>
                  <a:cubicBezTo>
                    <a:pt x="798286" y="0"/>
                    <a:pt x="828185" y="12385"/>
                    <a:pt x="850229" y="34429"/>
                  </a:cubicBezTo>
                  <a:cubicBezTo>
                    <a:pt x="872274" y="56474"/>
                    <a:pt x="884659" y="86373"/>
                    <a:pt x="884659" y="117548"/>
                  </a:cubicBezTo>
                  <a:lnTo>
                    <a:pt x="884659" y="145643"/>
                  </a:lnTo>
                  <a:cubicBezTo>
                    <a:pt x="884659" y="210563"/>
                    <a:pt x="832030" y="263192"/>
                    <a:pt x="767110" y="263192"/>
                  </a:cubicBezTo>
                  <a:lnTo>
                    <a:pt x="117548" y="263192"/>
                  </a:lnTo>
                  <a:cubicBezTo>
                    <a:pt x="86373" y="263192"/>
                    <a:pt x="56474" y="250807"/>
                    <a:pt x="34429" y="228762"/>
                  </a:cubicBezTo>
                  <a:cubicBezTo>
                    <a:pt x="12385" y="206718"/>
                    <a:pt x="0" y="176819"/>
                    <a:pt x="0" y="145643"/>
                  </a:cubicBezTo>
                  <a:lnTo>
                    <a:pt x="0" y="117548"/>
                  </a:lnTo>
                  <a:cubicBezTo>
                    <a:pt x="0" y="86373"/>
                    <a:pt x="12385" y="56474"/>
                    <a:pt x="34429" y="34429"/>
                  </a:cubicBezTo>
                  <a:cubicBezTo>
                    <a:pt x="56474" y="12385"/>
                    <a:pt x="86373" y="0"/>
                    <a:pt x="117548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84658" cy="30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What is the event title?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536425" y="3941125"/>
            <a:ext cx="4147509" cy="999306"/>
            <a:chOff x="0" y="0"/>
            <a:chExt cx="1092348" cy="26319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92348" cy="263192"/>
            </a:xfrm>
            <a:custGeom>
              <a:avLst/>
              <a:gdLst/>
              <a:ahLst/>
              <a:cxnLst/>
              <a:rect l="l" t="t" r="r" b="b"/>
              <a:pathLst>
                <a:path w="1092348" h="263192">
                  <a:moveTo>
                    <a:pt x="95199" y="0"/>
                  </a:moveTo>
                  <a:lnTo>
                    <a:pt x="997149" y="0"/>
                  </a:lnTo>
                  <a:cubicBezTo>
                    <a:pt x="1022397" y="0"/>
                    <a:pt x="1046612" y="10030"/>
                    <a:pt x="1064465" y="27883"/>
                  </a:cubicBezTo>
                  <a:cubicBezTo>
                    <a:pt x="1082318" y="45736"/>
                    <a:pt x="1092348" y="69951"/>
                    <a:pt x="1092348" y="95199"/>
                  </a:cubicBezTo>
                  <a:lnTo>
                    <a:pt x="1092348" y="167993"/>
                  </a:lnTo>
                  <a:cubicBezTo>
                    <a:pt x="1092348" y="193241"/>
                    <a:pt x="1082318" y="217455"/>
                    <a:pt x="1064465" y="235309"/>
                  </a:cubicBezTo>
                  <a:cubicBezTo>
                    <a:pt x="1046612" y="253162"/>
                    <a:pt x="1022397" y="263192"/>
                    <a:pt x="997149" y="263192"/>
                  </a:cubicBezTo>
                  <a:lnTo>
                    <a:pt x="95199" y="263192"/>
                  </a:lnTo>
                  <a:cubicBezTo>
                    <a:pt x="69951" y="263192"/>
                    <a:pt x="45736" y="253162"/>
                    <a:pt x="27883" y="235309"/>
                  </a:cubicBezTo>
                  <a:cubicBezTo>
                    <a:pt x="10030" y="217455"/>
                    <a:pt x="0" y="193241"/>
                    <a:pt x="0" y="167993"/>
                  </a:cubicBezTo>
                  <a:lnTo>
                    <a:pt x="0" y="95199"/>
                  </a:lnTo>
                  <a:cubicBezTo>
                    <a:pt x="0" y="69951"/>
                    <a:pt x="10030" y="45736"/>
                    <a:pt x="27883" y="27883"/>
                  </a:cubicBezTo>
                  <a:cubicBezTo>
                    <a:pt x="45736" y="10030"/>
                    <a:pt x="69951" y="0"/>
                    <a:pt x="95199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092348" cy="30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What is the name of the event?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190619" y="3941125"/>
            <a:ext cx="4270760" cy="999306"/>
            <a:chOff x="0" y="0"/>
            <a:chExt cx="1124809" cy="263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24809" cy="263192"/>
            </a:xfrm>
            <a:custGeom>
              <a:avLst/>
              <a:gdLst/>
              <a:ahLst/>
              <a:cxnLst/>
              <a:rect l="l" t="t" r="r" b="b"/>
              <a:pathLst>
                <a:path w="1124809" h="263192">
                  <a:moveTo>
                    <a:pt x="92451" y="0"/>
                  </a:moveTo>
                  <a:lnTo>
                    <a:pt x="1032358" y="0"/>
                  </a:lnTo>
                  <a:cubicBezTo>
                    <a:pt x="1083417" y="0"/>
                    <a:pt x="1124809" y="41392"/>
                    <a:pt x="1124809" y="92451"/>
                  </a:cubicBezTo>
                  <a:lnTo>
                    <a:pt x="1124809" y="170740"/>
                  </a:lnTo>
                  <a:cubicBezTo>
                    <a:pt x="1124809" y="221800"/>
                    <a:pt x="1083417" y="263192"/>
                    <a:pt x="1032358" y="263192"/>
                  </a:cubicBezTo>
                  <a:lnTo>
                    <a:pt x="92451" y="263192"/>
                  </a:lnTo>
                  <a:cubicBezTo>
                    <a:pt x="41392" y="263192"/>
                    <a:pt x="0" y="221800"/>
                    <a:pt x="0" y="170740"/>
                  </a:cubicBezTo>
                  <a:lnTo>
                    <a:pt x="0" y="92451"/>
                  </a:lnTo>
                  <a:cubicBezTo>
                    <a:pt x="0" y="41392"/>
                    <a:pt x="41392" y="0"/>
                    <a:pt x="92451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124809" cy="30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What event is being described?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556243" y="3941125"/>
            <a:ext cx="4251417" cy="999306"/>
            <a:chOff x="0" y="0"/>
            <a:chExt cx="1119715" cy="26319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19715" cy="263192"/>
            </a:xfrm>
            <a:custGeom>
              <a:avLst/>
              <a:gdLst/>
              <a:ahLst/>
              <a:cxnLst/>
              <a:rect l="l" t="t" r="r" b="b"/>
              <a:pathLst>
                <a:path w="1119715" h="263192">
                  <a:moveTo>
                    <a:pt x="92872" y="0"/>
                  </a:moveTo>
                  <a:lnTo>
                    <a:pt x="1026843" y="0"/>
                  </a:lnTo>
                  <a:cubicBezTo>
                    <a:pt x="1051474" y="0"/>
                    <a:pt x="1075096" y="9785"/>
                    <a:pt x="1092513" y="27202"/>
                  </a:cubicBezTo>
                  <a:cubicBezTo>
                    <a:pt x="1109930" y="44618"/>
                    <a:pt x="1119715" y="68241"/>
                    <a:pt x="1119715" y="92872"/>
                  </a:cubicBezTo>
                  <a:lnTo>
                    <a:pt x="1119715" y="170320"/>
                  </a:lnTo>
                  <a:cubicBezTo>
                    <a:pt x="1119715" y="221611"/>
                    <a:pt x="1078135" y="263192"/>
                    <a:pt x="1026843" y="263192"/>
                  </a:cubicBezTo>
                  <a:lnTo>
                    <a:pt x="92872" y="263192"/>
                  </a:lnTo>
                  <a:cubicBezTo>
                    <a:pt x="41580" y="263192"/>
                    <a:pt x="0" y="221611"/>
                    <a:pt x="0" y="170320"/>
                  </a:cubicBezTo>
                  <a:lnTo>
                    <a:pt x="0" y="92872"/>
                  </a:lnTo>
                  <a:cubicBezTo>
                    <a:pt x="0" y="41580"/>
                    <a:pt x="41580" y="0"/>
                    <a:pt x="92872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119715" cy="30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What is the title of this event?</a:t>
              </a:r>
            </a:p>
          </p:txBody>
        </p:sp>
      </p:grpSp>
      <p:sp>
        <p:nvSpPr>
          <p:cNvPr id="22" name="AutoShape 22"/>
          <p:cNvSpPr/>
          <p:nvPr/>
        </p:nvSpPr>
        <p:spPr>
          <a:xfrm flipH="1">
            <a:off x="2307656" y="2821413"/>
            <a:ext cx="7202637" cy="1119711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3" name="AutoShape 23"/>
          <p:cNvSpPr/>
          <p:nvPr/>
        </p:nvSpPr>
        <p:spPr>
          <a:xfrm flipH="1">
            <a:off x="6610179" y="2821413"/>
            <a:ext cx="2900113" cy="1119711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4" name="AutoShape 24"/>
          <p:cNvSpPr/>
          <p:nvPr/>
        </p:nvSpPr>
        <p:spPr>
          <a:xfrm>
            <a:off x="9510293" y="2821413"/>
            <a:ext cx="1815706" cy="1119711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5" name="AutoShape 25"/>
          <p:cNvSpPr/>
          <p:nvPr/>
        </p:nvSpPr>
        <p:spPr>
          <a:xfrm>
            <a:off x="9510293" y="2821413"/>
            <a:ext cx="6171659" cy="1119711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26" name="Group 26"/>
          <p:cNvGrpSpPr/>
          <p:nvPr/>
        </p:nvGrpSpPr>
        <p:grpSpPr>
          <a:xfrm>
            <a:off x="628187" y="5536468"/>
            <a:ext cx="3358938" cy="999306"/>
            <a:chOff x="0" y="0"/>
            <a:chExt cx="884658" cy="26319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84659" cy="263192"/>
            </a:xfrm>
            <a:custGeom>
              <a:avLst/>
              <a:gdLst/>
              <a:ahLst/>
              <a:cxnLst/>
              <a:rect l="l" t="t" r="r" b="b"/>
              <a:pathLst>
                <a:path w="884659" h="263192">
                  <a:moveTo>
                    <a:pt x="117548" y="0"/>
                  </a:moveTo>
                  <a:lnTo>
                    <a:pt x="767110" y="0"/>
                  </a:lnTo>
                  <a:cubicBezTo>
                    <a:pt x="798286" y="0"/>
                    <a:pt x="828185" y="12385"/>
                    <a:pt x="850229" y="34429"/>
                  </a:cubicBezTo>
                  <a:cubicBezTo>
                    <a:pt x="872274" y="56474"/>
                    <a:pt x="884659" y="86373"/>
                    <a:pt x="884659" y="117548"/>
                  </a:cubicBezTo>
                  <a:lnTo>
                    <a:pt x="884659" y="145643"/>
                  </a:lnTo>
                  <a:cubicBezTo>
                    <a:pt x="884659" y="210563"/>
                    <a:pt x="832030" y="263192"/>
                    <a:pt x="767110" y="263192"/>
                  </a:cubicBezTo>
                  <a:lnTo>
                    <a:pt x="117548" y="263192"/>
                  </a:lnTo>
                  <a:cubicBezTo>
                    <a:pt x="86373" y="263192"/>
                    <a:pt x="56474" y="250807"/>
                    <a:pt x="34429" y="228762"/>
                  </a:cubicBezTo>
                  <a:cubicBezTo>
                    <a:pt x="12385" y="206718"/>
                    <a:pt x="0" y="176819"/>
                    <a:pt x="0" y="145643"/>
                  </a:cubicBezTo>
                  <a:lnTo>
                    <a:pt x="0" y="117548"/>
                  </a:lnTo>
                  <a:cubicBezTo>
                    <a:pt x="0" y="86373"/>
                    <a:pt x="12385" y="56474"/>
                    <a:pt x="34429" y="34429"/>
                  </a:cubicBezTo>
                  <a:cubicBezTo>
                    <a:pt x="56474" y="12385"/>
                    <a:pt x="86373" y="0"/>
                    <a:pt x="117548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884658" cy="30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Halloween Party</a:t>
              </a:r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0.867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4930711" y="5536468"/>
            <a:ext cx="3358938" cy="999306"/>
            <a:chOff x="0" y="0"/>
            <a:chExt cx="884658" cy="26319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84659" cy="263192"/>
            </a:xfrm>
            <a:custGeom>
              <a:avLst/>
              <a:gdLst/>
              <a:ahLst/>
              <a:cxnLst/>
              <a:rect l="l" t="t" r="r" b="b"/>
              <a:pathLst>
                <a:path w="884659" h="263192">
                  <a:moveTo>
                    <a:pt x="117548" y="0"/>
                  </a:moveTo>
                  <a:lnTo>
                    <a:pt x="767110" y="0"/>
                  </a:lnTo>
                  <a:cubicBezTo>
                    <a:pt x="798286" y="0"/>
                    <a:pt x="828185" y="12385"/>
                    <a:pt x="850229" y="34429"/>
                  </a:cubicBezTo>
                  <a:cubicBezTo>
                    <a:pt x="872274" y="56474"/>
                    <a:pt x="884659" y="86373"/>
                    <a:pt x="884659" y="117548"/>
                  </a:cubicBezTo>
                  <a:lnTo>
                    <a:pt x="884659" y="145643"/>
                  </a:lnTo>
                  <a:cubicBezTo>
                    <a:pt x="884659" y="210563"/>
                    <a:pt x="832030" y="263192"/>
                    <a:pt x="767110" y="263192"/>
                  </a:cubicBezTo>
                  <a:lnTo>
                    <a:pt x="117548" y="263192"/>
                  </a:lnTo>
                  <a:cubicBezTo>
                    <a:pt x="86373" y="263192"/>
                    <a:pt x="56474" y="250807"/>
                    <a:pt x="34429" y="228762"/>
                  </a:cubicBezTo>
                  <a:cubicBezTo>
                    <a:pt x="12385" y="206718"/>
                    <a:pt x="0" y="176819"/>
                    <a:pt x="0" y="145643"/>
                  </a:cubicBezTo>
                  <a:lnTo>
                    <a:pt x="0" y="117548"/>
                  </a:lnTo>
                  <a:cubicBezTo>
                    <a:pt x="0" y="86373"/>
                    <a:pt x="12385" y="56474"/>
                    <a:pt x="34429" y="34429"/>
                  </a:cubicBezTo>
                  <a:cubicBezTo>
                    <a:pt x="56474" y="12385"/>
                    <a:pt x="86373" y="0"/>
                    <a:pt x="117548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884658" cy="30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Halloween Party</a:t>
              </a:r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0.924 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646530" y="5536468"/>
            <a:ext cx="3358938" cy="999306"/>
            <a:chOff x="0" y="0"/>
            <a:chExt cx="884658" cy="263192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84659" cy="263192"/>
            </a:xfrm>
            <a:custGeom>
              <a:avLst/>
              <a:gdLst/>
              <a:ahLst/>
              <a:cxnLst/>
              <a:rect l="l" t="t" r="r" b="b"/>
              <a:pathLst>
                <a:path w="884659" h="263192">
                  <a:moveTo>
                    <a:pt x="117548" y="0"/>
                  </a:moveTo>
                  <a:lnTo>
                    <a:pt x="767110" y="0"/>
                  </a:lnTo>
                  <a:cubicBezTo>
                    <a:pt x="798286" y="0"/>
                    <a:pt x="828185" y="12385"/>
                    <a:pt x="850229" y="34429"/>
                  </a:cubicBezTo>
                  <a:cubicBezTo>
                    <a:pt x="872274" y="56474"/>
                    <a:pt x="884659" y="86373"/>
                    <a:pt x="884659" y="117548"/>
                  </a:cubicBezTo>
                  <a:lnTo>
                    <a:pt x="884659" y="145643"/>
                  </a:lnTo>
                  <a:cubicBezTo>
                    <a:pt x="884659" y="210563"/>
                    <a:pt x="832030" y="263192"/>
                    <a:pt x="767110" y="263192"/>
                  </a:cubicBezTo>
                  <a:lnTo>
                    <a:pt x="117548" y="263192"/>
                  </a:lnTo>
                  <a:cubicBezTo>
                    <a:pt x="86373" y="263192"/>
                    <a:pt x="56474" y="250807"/>
                    <a:pt x="34429" y="228762"/>
                  </a:cubicBezTo>
                  <a:cubicBezTo>
                    <a:pt x="12385" y="206718"/>
                    <a:pt x="0" y="176819"/>
                    <a:pt x="0" y="145643"/>
                  </a:cubicBezTo>
                  <a:lnTo>
                    <a:pt x="0" y="117548"/>
                  </a:lnTo>
                  <a:cubicBezTo>
                    <a:pt x="0" y="86373"/>
                    <a:pt x="12385" y="56474"/>
                    <a:pt x="34429" y="34429"/>
                  </a:cubicBezTo>
                  <a:cubicBezTo>
                    <a:pt x="56474" y="12385"/>
                    <a:pt x="86373" y="0"/>
                    <a:pt x="117548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884658" cy="30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Halloween Party</a:t>
              </a:r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0.910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4002483" y="5536468"/>
            <a:ext cx="3358938" cy="999306"/>
            <a:chOff x="0" y="0"/>
            <a:chExt cx="884658" cy="26319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84659" cy="263192"/>
            </a:xfrm>
            <a:custGeom>
              <a:avLst/>
              <a:gdLst/>
              <a:ahLst/>
              <a:cxnLst/>
              <a:rect l="l" t="t" r="r" b="b"/>
              <a:pathLst>
                <a:path w="884659" h="263192">
                  <a:moveTo>
                    <a:pt x="117548" y="0"/>
                  </a:moveTo>
                  <a:lnTo>
                    <a:pt x="767110" y="0"/>
                  </a:lnTo>
                  <a:cubicBezTo>
                    <a:pt x="798286" y="0"/>
                    <a:pt x="828185" y="12385"/>
                    <a:pt x="850229" y="34429"/>
                  </a:cubicBezTo>
                  <a:cubicBezTo>
                    <a:pt x="872274" y="56474"/>
                    <a:pt x="884659" y="86373"/>
                    <a:pt x="884659" y="117548"/>
                  </a:cubicBezTo>
                  <a:lnTo>
                    <a:pt x="884659" y="145643"/>
                  </a:lnTo>
                  <a:cubicBezTo>
                    <a:pt x="884659" y="210563"/>
                    <a:pt x="832030" y="263192"/>
                    <a:pt x="767110" y="263192"/>
                  </a:cubicBezTo>
                  <a:lnTo>
                    <a:pt x="117548" y="263192"/>
                  </a:lnTo>
                  <a:cubicBezTo>
                    <a:pt x="86373" y="263192"/>
                    <a:pt x="56474" y="250807"/>
                    <a:pt x="34429" y="228762"/>
                  </a:cubicBezTo>
                  <a:cubicBezTo>
                    <a:pt x="12385" y="206718"/>
                    <a:pt x="0" y="176819"/>
                    <a:pt x="0" y="145643"/>
                  </a:cubicBezTo>
                  <a:lnTo>
                    <a:pt x="0" y="117548"/>
                  </a:lnTo>
                  <a:cubicBezTo>
                    <a:pt x="0" y="86373"/>
                    <a:pt x="12385" y="56474"/>
                    <a:pt x="34429" y="34429"/>
                  </a:cubicBezTo>
                  <a:cubicBezTo>
                    <a:pt x="56474" y="12385"/>
                    <a:pt x="86373" y="0"/>
                    <a:pt x="117548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884658" cy="30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Halloween Party</a:t>
              </a:r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0.861</a:t>
              </a:r>
            </a:p>
          </p:txBody>
        </p:sp>
      </p:grpSp>
      <p:sp>
        <p:nvSpPr>
          <p:cNvPr id="38" name="AutoShape 38"/>
          <p:cNvSpPr/>
          <p:nvPr/>
        </p:nvSpPr>
        <p:spPr>
          <a:xfrm>
            <a:off x="2307656" y="4940430"/>
            <a:ext cx="0" cy="596037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9" name="AutoShape 39"/>
          <p:cNvSpPr/>
          <p:nvPr/>
        </p:nvSpPr>
        <p:spPr>
          <a:xfrm>
            <a:off x="6610179" y="4940430"/>
            <a:ext cx="0" cy="596037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0" name="AutoShape 40"/>
          <p:cNvSpPr/>
          <p:nvPr/>
        </p:nvSpPr>
        <p:spPr>
          <a:xfrm>
            <a:off x="11325999" y="4940430"/>
            <a:ext cx="0" cy="596037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1" name="AutoShape 41"/>
          <p:cNvSpPr/>
          <p:nvPr/>
        </p:nvSpPr>
        <p:spPr>
          <a:xfrm flipH="1">
            <a:off x="15681952" y="4940430"/>
            <a:ext cx="0" cy="596037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42" name="Group 42"/>
          <p:cNvGrpSpPr/>
          <p:nvPr/>
        </p:nvGrpSpPr>
        <p:grpSpPr>
          <a:xfrm>
            <a:off x="7464531" y="7300556"/>
            <a:ext cx="3452176" cy="999306"/>
            <a:chOff x="0" y="0"/>
            <a:chExt cx="909215" cy="26319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909215" cy="263192"/>
            </a:xfrm>
            <a:custGeom>
              <a:avLst/>
              <a:gdLst/>
              <a:ahLst/>
              <a:cxnLst/>
              <a:rect l="l" t="t" r="r" b="b"/>
              <a:pathLst>
                <a:path w="909215" h="263192">
                  <a:moveTo>
                    <a:pt x="114374" y="0"/>
                  </a:moveTo>
                  <a:lnTo>
                    <a:pt x="794841" y="0"/>
                  </a:lnTo>
                  <a:cubicBezTo>
                    <a:pt x="858008" y="0"/>
                    <a:pt x="909215" y="51207"/>
                    <a:pt x="909215" y="114374"/>
                  </a:cubicBezTo>
                  <a:lnTo>
                    <a:pt x="909215" y="148818"/>
                  </a:lnTo>
                  <a:cubicBezTo>
                    <a:pt x="909215" y="211985"/>
                    <a:pt x="858008" y="263192"/>
                    <a:pt x="794841" y="263192"/>
                  </a:cubicBezTo>
                  <a:lnTo>
                    <a:pt x="114374" y="263192"/>
                  </a:lnTo>
                  <a:cubicBezTo>
                    <a:pt x="51207" y="263192"/>
                    <a:pt x="0" y="211985"/>
                    <a:pt x="0" y="148818"/>
                  </a:cubicBezTo>
                  <a:lnTo>
                    <a:pt x="0" y="114374"/>
                  </a:lnTo>
                  <a:cubicBezTo>
                    <a:pt x="0" y="51207"/>
                    <a:pt x="51207" y="0"/>
                    <a:pt x="114374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909215" cy="3012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Answer : Halloween Party</a:t>
              </a:r>
            </a:p>
          </p:txBody>
        </p:sp>
      </p:grpSp>
      <p:sp>
        <p:nvSpPr>
          <p:cNvPr id="45" name="AutoShape 45"/>
          <p:cNvSpPr/>
          <p:nvPr/>
        </p:nvSpPr>
        <p:spPr>
          <a:xfrm>
            <a:off x="2307656" y="6535773"/>
            <a:ext cx="6882963" cy="764783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6" name="AutoShape 46"/>
          <p:cNvSpPr/>
          <p:nvPr/>
        </p:nvSpPr>
        <p:spPr>
          <a:xfrm>
            <a:off x="6610179" y="6535773"/>
            <a:ext cx="2580440" cy="764783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7" name="AutoShape 47"/>
          <p:cNvSpPr/>
          <p:nvPr/>
        </p:nvSpPr>
        <p:spPr>
          <a:xfrm flipH="1">
            <a:off x="9190619" y="6535773"/>
            <a:ext cx="2135380" cy="764783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8" name="AutoShape 48"/>
          <p:cNvSpPr/>
          <p:nvPr/>
        </p:nvSpPr>
        <p:spPr>
          <a:xfrm flipH="1">
            <a:off x="9190619" y="6535773"/>
            <a:ext cx="6491333" cy="764783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triangle" w="lg" len="med"/>
          </a:ln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68325" y="4041844"/>
            <a:ext cx="12951349" cy="1974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sz="11505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THANK YOU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21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58905" y="876300"/>
            <a:ext cx="13874387" cy="1392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PROBLEM STATEMENT - 1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43857" y="2295336"/>
            <a:ext cx="11400286" cy="2307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6"/>
              </a:lnSpc>
              <a:spcBef>
                <a:spcPct val="0"/>
              </a:spcBef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We have long-form articles or monologues that need to be reduced into a few sentences, making them easier to input into a large language model (LLM) for further processing.</a:t>
            </a:r>
          </a:p>
        </p:txBody>
      </p:sp>
      <p:sp>
        <p:nvSpPr>
          <p:cNvPr id="5" name="Freeform 5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3443857" y="9464180"/>
            <a:ext cx="12770399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10458" y="6329419"/>
            <a:ext cx="4098546" cy="92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9"/>
              </a:lnSpc>
            </a:pPr>
            <a:r>
              <a:rPr lang="en-US" sz="1792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The Tech Summit is going to happen. </a:t>
            </a:r>
          </a:p>
          <a:p>
            <a:pPr algn="l">
              <a:lnSpc>
                <a:spcPts val="2509"/>
              </a:lnSpc>
            </a:pPr>
            <a:r>
              <a:rPr lang="en-US" sz="1792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Come and Join. It is at Cafeteria. We will have fun.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77051" y="5750169"/>
            <a:ext cx="2703265" cy="485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8"/>
              </a:lnSpc>
            </a:pPr>
            <a:r>
              <a:rPr lang="en-US" sz="2913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Sample Input: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432560" y="6329419"/>
            <a:ext cx="4100732" cy="611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6"/>
              </a:lnSpc>
            </a:pPr>
            <a:r>
              <a:rPr lang="en-US" sz="179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The Tech Summit is going to happen. </a:t>
            </a:r>
          </a:p>
          <a:p>
            <a:pPr algn="l">
              <a:lnSpc>
                <a:spcPts val="2506"/>
              </a:lnSpc>
            </a:pPr>
            <a:r>
              <a:rPr lang="en-US" sz="179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It is at Cafeteria.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206253" y="5740644"/>
            <a:ext cx="3137157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Sample Output:</a:t>
            </a:r>
          </a:p>
        </p:txBody>
      </p:sp>
      <p:sp>
        <p:nvSpPr>
          <p:cNvPr id="12" name="AutoShape 12"/>
          <p:cNvSpPr/>
          <p:nvPr/>
        </p:nvSpPr>
        <p:spPr>
          <a:xfrm>
            <a:off x="3328684" y="5200438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396891" y="6207535"/>
            <a:ext cx="5659573" cy="2183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6"/>
              </a:lnSpc>
            </a:pPr>
            <a:r>
              <a:rPr lang="en-US" sz="179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The Tech Summit is going to happen. → Title present</a:t>
            </a:r>
          </a:p>
          <a:p>
            <a:pPr algn="l">
              <a:lnSpc>
                <a:spcPts val="2506"/>
              </a:lnSpc>
            </a:pPr>
            <a:endParaRPr lang="en-US" sz="1790">
              <a:solidFill>
                <a:srgbClr val="3F3D3E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2506"/>
              </a:lnSpc>
            </a:pPr>
            <a:r>
              <a:rPr lang="en-US" sz="179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Come and Join. → No useful information</a:t>
            </a:r>
          </a:p>
          <a:p>
            <a:pPr algn="l">
              <a:lnSpc>
                <a:spcPts val="2506"/>
              </a:lnSpc>
            </a:pPr>
            <a:endParaRPr lang="en-US" sz="1790">
              <a:solidFill>
                <a:srgbClr val="3F3D3E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2506"/>
              </a:lnSpc>
            </a:pPr>
            <a:r>
              <a:rPr lang="en-US" sz="179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It is at Cafeteria. → Location present </a:t>
            </a:r>
          </a:p>
          <a:p>
            <a:pPr algn="l">
              <a:lnSpc>
                <a:spcPts val="2506"/>
              </a:lnSpc>
            </a:pPr>
            <a:endParaRPr lang="en-US" sz="1790">
              <a:solidFill>
                <a:srgbClr val="3F3D3E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2506"/>
              </a:lnSpc>
            </a:pPr>
            <a:r>
              <a:rPr lang="en-US" sz="179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We will have fun. → No useful information</a:t>
            </a:r>
          </a:p>
        </p:txBody>
      </p:sp>
      <p:sp>
        <p:nvSpPr>
          <p:cNvPr id="14" name="AutoShape 14"/>
          <p:cNvSpPr/>
          <p:nvPr/>
        </p:nvSpPr>
        <p:spPr>
          <a:xfrm>
            <a:off x="6206392" y="5419250"/>
            <a:ext cx="19050" cy="3838961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12225302" y="5419344"/>
            <a:ext cx="19050" cy="3838961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21514" y="1835391"/>
            <a:ext cx="15664317" cy="2668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We will use a set of base sentences representing key information such as the title, date/time, and location. Each sentence in the article will be compared to these base sentences using a cosine similarity. If the average similarity score of a sentence exceeds a predefined threshold, the sentence will be retained; otherwise, it will be discarded. This approach helps filter out irrelevant or less important content, focusing only on sentences closely aligned with the core information.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3711323" y="9464180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88545" y="748862"/>
            <a:ext cx="13829472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 - 1 : Semantic Search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77051" y="5750169"/>
            <a:ext cx="6008775" cy="487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8"/>
              </a:lnSpc>
            </a:pPr>
            <a:r>
              <a:rPr lang="en-US" sz="2913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Sample Base Sentences:</a:t>
            </a:r>
          </a:p>
        </p:txBody>
      </p:sp>
      <p:sp>
        <p:nvSpPr>
          <p:cNvPr id="9" name="AutoShape 9"/>
          <p:cNvSpPr/>
          <p:nvPr/>
        </p:nvSpPr>
        <p:spPr>
          <a:xfrm>
            <a:off x="2892534" y="5150805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2488545" y="7135689"/>
            <a:ext cx="3066989" cy="962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announces the event 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invited to the party 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hosting the event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99832" y="6438166"/>
            <a:ext cx="1235797" cy="487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8"/>
              </a:lnSpc>
            </a:pPr>
            <a:r>
              <a:rPr lang="en-US" sz="2913" u="sng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Title</a:t>
            </a:r>
          </a:p>
        </p:txBody>
      </p:sp>
      <p:sp>
        <p:nvSpPr>
          <p:cNvPr id="12" name="AutoShape 12"/>
          <p:cNvSpPr/>
          <p:nvPr/>
        </p:nvSpPr>
        <p:spPr>
          <a:xfrm flipH="1">
            <a:off x="6228054" y="6485791"/>
            <a:ext cx="0" cy="2772419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1230680" y="6485791"/>
            <a:ext cx="0" cy="2772419"/>
          </a:xfrm>
          <a:prstGeom prst="line">
            <a:avLst/>
          </a:prstGeom>
          <a:ln w="38100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6993470" y="7135689"/>
            <a:ext cx="2948406" cy="1933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Location of the event is delhi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Where it happens?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location 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address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venue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766451" y="6453829"/>
            <a:ext cx="1636829" cy="487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8"/>
              </a:lnSpc>
            </a:pPr>
            <a:r>
              <a:rPr lang="en-US" sz="2913" u="sng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Location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046916" y="7111954"/>
            <a:ext cx="4386228" cy="1933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Date of event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Time of program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will held on 27th August 2025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on Thursday morning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at 9 o clock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starts at 10 AM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447061" y="6438166"/>
            <a:ext cx="2148117" cy="487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8"/>
              </a:lnSpc>
            </a:pPr>
            <a:r>
              <a:rPr lang="en-US" sz="2913" u="sng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Date/Time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3711323" y="9464180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2625721" y="3790202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625721" y="7573094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846458" y="5681653"/>
            <a:ext cx="16003585" cy="0"/>
          </a:xfrm>
          <a:prstGeom prst="line">
            <a:avLst/>
          </a:prstGeom>
          <a:ln w="95250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2956671" y="2383839"/>
            <a:ext cx="8282506" cy="877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Date of the program is 01 Jan 2004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Tech Summit is going to happen on 17th July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488545" y="748862"/>
            <a:ext cx="13829472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Cosine Similarity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402229" y="2017823"/>
            <a:ext cx="2973884" cy="1243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7"/>
              </a:lnSpc>
              <a:spcBef>
                <a:spcPct val="0"/>
              </a:spcBef>
            </a:pPr>
            <a:r>
              <a:rPr lang="en-US" sz="7283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} </a:t>
            </a:r>
            <a:r>
              <a:rPr lang="en-US" sz="728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0.313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956671" y="4141940"/>
            <a:ext cx="8282506" cy="877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Date of the program is 01 Jan 2004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Don’t miss this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402229" y="3775924"/>
            <a:ext cx="2716857" cy="1243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7"/>
              </a:lnSpc>
              <a:spcBef>
                <a:spcPct val="0"/>
              </a:spcBef>
            </a:pPr>
            <a:r>
              <a:rPr lang="en-US" sz="7283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} </a:t>
            </a:r>
            <a:r>
              <a:rPr lang="en-US" sz="728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0.05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956671" y="6166731"/>
            <a:ext cx="8282506" cy="877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Announces the event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You are all welcomed to Tech Expo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284730" y="5800716"/>
            <a:ext cx="3208883" cy="1243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7"/>
              </a:lnSpc>
              <a:spcBef>
                <a:spcPct val="0"/>
              </a:spcBef>
            </a:pPr>
            <a:r>
              <a:rPr lang="en-US" sz="7283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} </a:t>
            </a:r>
            <a:r>
              <a:rPr lang="en-US" sz="728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0.393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56671" y="7924832"/>
            <a:ext cx="8282506" cy="877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Date of the program is 01 Jan 2004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Please have dinner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386974" y="7558816"/>
            <a:ext cx="2747367" cy="1243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7"/>
              </a:lnSpc>
              <a:spcBef>
                <a:spcPct val="0"/>
              </a:spcBef>
            </a:pPr>
            <a:r>
              <a:rPr lang="en-US" sz="7283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} </a:t>
            </a:r>
            <a:r>
              <a:rPr lang="en-US" sz="728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0.09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034287" y="1635957"/>
            <a:ext cx="11976208" cy="6708440"/>
            <a:chOff x="0" y="0"/>
            <a:chExt cx="3154228" cy="176683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54227" cy="1766832"/>
            </a:xfrm>
            <a:custGeom>
              <a:avLst/>
              <a:gdLst/>
              <a:ahLst/>
              <a:cxnLst/>
              <a:rect l="l" t="t" r="r" b="b"/>
              <a:pathLst>
                <a:path w="3154227" h="1766832">
                  <a:moveTo>
                    <a:pt x="32969" y="0"/>
                  </a:moveTo>
                  <a:lnTo>
                    <a:pt x="3121259" y="0"/>
                  </a:lnTo>
                  <a:cubicBezTo>
                    <a:pt x="3139467" y="0"/>
                    <a:pt x="3154227" y="14761"/>
                    <a:pt x="3154227" y="32969"/>
                  </a:cubicBezTo>
                  <a:lnTo>
                    <a:pt x="3154227" y="1733863"/>
                  </a:lnTo>
                  <a:cubicBezTo>
                    <a:pt x="3154227" y="1742607"/>
                    <a:pt x="3150754" y="1750993"/>
                    <a:pt x="3144571" y="1757176"/>
                  </a:cubicBezTo>
                  <a:cubicBezTo>
                    <a:pt x="3138388" y="1763358"/>
                    <a:pt x="3130003" y="1766832"/>
                    <a:pt x="3121259" y="1766832"/>
                  </a:cubicBezTo>
                  <a:lnTo>
                    <a:pt x="32969" y="1766832"/>
                  </a:lnTo>
                  <a:cubicBezTo>
                    <a:pt x="14761" y="1766832"/>
                    <a:pt x="0" y="1752071"/>
                    <a:pt x="0" y="1733863"/>
                  </a:cubicBezTo>
                  <a:lnTo>
                    <a:pt x="0" y="32969"/>
                  </a:lnTo>
                  <a:cubicBezTo>
                    <a:pt x="0" y="14761"/>
                    <a:pt x="14761" y="0"/>
                    <a:pt x="32969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154228" cy="18049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16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027811" y="799194"/>
            <a:ext cx="14539089" cy="8459106"/>
          </a:xfrm>
          <a:custGeom>
            <a:avLst/>
            <a:gdLst/>
            <a:ahLst/>
            <a:cxnLst/>
            <a:rect l="l" t="t" r="r" b="b"/>
            <a:pathLst>
              <a:path w="14539089" h="8459106">
                <a:moveTo>
                  <a:pt x="0" y="0"/>
                </a:moveTo>
                <a:lnTo>
                  <a:pt x="14539089" y="0"/>
                </a:lnTo>
                <a:lnTo>
                  <a:pt x="14539089" y="8459106"/>
                </a:lnTo>
                <a:lnTo>
                  <a:pt x="0" y="84591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3437799" y="8395637"/>
            <a:ext cx="3145392" cy="862663"/>
            <a:chOff x="0" y="0"/>
            <a:chExt cx="828416" cy="22720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28416" cy="227203"/>
            </a:xfrm>
            <a:custGeom>
              <a:avLst/>
              <a:gdLst/>
              <a:ahLst/>
              <a:cxnLst/>
              <a:rect l="l" t="t" r="r" b="b"/>
              <a:pathLst>
                <a:path w="828416" h="227203">
                  <a:moveTo>
                    <a:pt x="113602" y="0"/>
                  </a:moveTo>
                  <a:lnTo>
                    <a:pt x="714814" y="0"/>
                  </a:lnTo>
                  <a:cubicBezTo>
                    <a:pt x="744943" y="0"/>
                    <a:pt x="773838" y="11969"/>
                    <a:pt x="795143" y="33273"/>
                  </a:cubicBezTo>
                  <a:cubicBezTo>
                    <a:pt x="816447" y="54578"/>
                    <a:pt x="828416" y="83473"/>
                    <a:pt x="828416" y="113602"/>
                  </a:cubicBezTo>
                  <a:lnTo>
                    <a:pt x="828416" y="113602"/>
                  </a:lnTo>
                  <a:cubicBezTo>
                    <a:pt x="828416" y="143731"/>
                    <a:pt x="816447" y="172626"/>
                    <a:pt x="795143" y="193930"/>
                  </a:cubicBezTo>
                  <a:cubicBezTo>
                    <a:pt x="773838" y="215235"/>
                    <a:pt x="744943" y="227203"/>
                    <a:pt x="714814" y="227203"/>
                  </a:cubicBezTo>
                  <a:lnTo>
                    <a:pt x="113602" y="227203"/>
                  </a:lnTo>
                  <a:cubicBezTo>
                    <a:pt x="83473" y="227203"/>
                    <a:pt x="54578" y="215235"/>
                    <a:pt x="33273" y="193930"/>
                  </a:cubicBezTo>
                  <a:cubicBezTo>
                    <a:pt x="11969" y="172626"/>
                    <a:pt x="0" y="143731"/>
                    <a:pt x="0" y="113602"/>
                  </a:cubicBezTo>
                  <a:lnTo>
                    <a:pt x="0" y="113602"/>
                  </a:lnTo>
                  <a:cubicBezTo>
                    <a:pt x="0" y="83473"/>
                    <a:pt x="11969" y="54578"/>
                    <a:pt x="33273" y="33273"/>
                  </a:cubicBezTo>
                  <a:cubicBezTo>
                    <a:pt x="54578" y="11969"/>
                    <a:pt x="83473" y="0"/>
                    <a:pt x="113602" y="0"/>
                  </a:cubicBez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28416" cy="26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16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454907" y="1821700"/>
            <a:ext cx="2359777" cy="625497"/>
            <a:chOff x="0" y="0"/>
            <a:chExt cx="621505" cy="16474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21505" cy="164740"/>
            </a:xfrm>
            <a:custGeom>
              <a:avLst/>
              <a:gdLst/>
              <a:ahLst/>
              <a:cxnLst/>
              <a:rect l="l" t="t" r="r" b="b"/>
              <a:pathLst>
                <a:path w="621505" h="164740">
                  <a:moveTo>
                    <a:pt x="0" y="0"/>
                  </a:moveTo>
                  <a:lnTo>
                    <a:pt x="621505" y="0"/>
                  </a:lnTo>
                  <a:lnTo>
                    <a:pt x="621505" y="164740"/>
                  </a:lnTo>
                  <a:lnTo>
                    <a:pt x="0" y="164740"/>
                  </a:ln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621505" cy="2123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96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07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397153" y="155360"/>
            <a:ext cx="7114692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Accuracy Calculation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4769920" y="1088625"/>
            <a:ext cx="2344954" cy="2967517"/>
            <a:chOff x="0" y="0"/>
            <a:chExt cx="617601" cy="7815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17601" cy="781568"/>
            </a:xfrm>
            <a:custGeom>
              <a:avLst/>
              <a:gdLst/>
              <a:ahLst/>
              <a:cxnLst/>
              <a:rect l="l" t="t" r="r" b="b"/>
              <a:pathLst>
                <a:path w="617601" h="781568">
                  <a:moveTo>
                    <a:pt x="168378" y="0"/>
                  </a:moveTo>
                  <a:lnTo>
                    <a:pt x="449224" y="0"/>
                  </a:lnTo>
                  <a:cubicBezTo>
                    <a:pt x="493880" y="0"/>
                    <a:pt x="536708" y="17740"/>
                    <a:pt x="568284" y="49317"/>
                  </a:cubicBezTo>
                  <a:cubicBezTo>
                    <a:pt x="599861" y="80894"/>
                    <a:pt x="617601" y="123721"/>
                    <a:pt x="617601" y="168378"/>
                  </a:cubicBezTo>
                  <a:lnTo>
                    <a:pt x="617601" y="613191"/>
                  </a:lnTo>
                  <a:cubicBezTo>
                    <a:pt x="617601" y="657847"/>
                    <a:pt x="599861" y="700675"/>
                    <a:pt x="568284" y="732252"/>
                  </a:cubicBezTo>
                  <a:cubicBezTo>
                    <a:pt x="536708" y="763828"/>
                    <a:pt x="493880" y="781568"/>
                    <a:pt x="449224" y="781568"/>
                  </a:cubicBezTo>
                  <a:lnTo>
                    <a:pt x="168378" y="781568"/>
                  </a:lnTo>
                  <a:cubicBezTo>
                    <a:pt x="123721" y="781568"/>
                    <a:pt x="80894" y="763828"/>
                    <a:pt x="49317" y="732252"/>
                  </a:cubicBezTo>
                  <a:cubicBezTo>
                    <a:pt x="17740" y="700675"/>
                    <a:pt x="0" y="657847"/>
                    <a:pt x="0" y="613191"/>
                  </a:cubicBezTo>
                  <a:lnTo>
                    <a:pt x="0" y="168378"/>
                  </a:lnTo>
                  <a:cubicBezTo>
                    <a:pt x="0" y="123721"/>
                    <a:pt x="17740" y="80894"/>
                    <a:pt x="49317" y="49317"/>
                  </a:cubicBezTo>
                  <a:cubicBezTo>
                    <a:pt x="80894" y="17740"/>
                    <a:pt x="123721" y="0"/>
                    <a:pt x="168378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617601" cy="8196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6"/>
                </a:lnSpc>
              </a:pPr>
              <a:endParaRPr/>
            </a:p>
          </p:txBody>
        </p:sp>
      </p:grpSp>
      <p:sp>
        <p:nvSpPr>
          <p:cNvPr id="10" name="AutoShape 10"/>
          <p:cNvSpPr/>
          <p:nvPr/>
        </p:nvSpPr>
        <p:spPr>
          <a:xfrm>
            <a:off x="5774205" y="1832475"/>
            <a:ext cx="954832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5187650" y="1965825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5187650" y="2094412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5187650" y="2223000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5187650" y="2356350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5187650" y="2489700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>
            <a:off x="5187650" y="2623050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5187650" y="2789955"/>
            <a:ext cx="69686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flipV="1">
            <a:off x="5473595" y="3023100"/>
            <a:ext cx="12554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5187650" y="3151687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5187650" y="3280275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5187650" y="3413625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5187650" y="3546975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>
            <a:off x="5187650" y="3680325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>
            <a:off x="5187650" y="3813675"/>
            <a:ext cx="154138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TextBox 25"/>
          <p:cNvSpPr txBox="1"/>
          <p:nvPr/>
        </p:nvSpPr>
        <p:spPr>
          <a:xfrm>
            <a:off x="5332547" y="1139056"/>
            <a:ext cx="1219699" cy="455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2"/>
              </a:lnSpc>
              <a:spcBef>
                <a:spcPct val="0"/>
              </a:spcBef>
            </a:pPr>
            <a:r>
              <a:rPr lang="en-US" sz="2694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Article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7672026" y="1088625"/>
            <a:ext cx="2344954" cy="2967517"/>
            <a:chOff x="0" y="0"/>
            <a:chExt cx="617601" cy="78156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17601" cy="781568"/>
            </a:xfrm>
            <a:custGeom>
              <a:avLst/>
              <a:gdLst/>
              <a:ahLst/>
              <a:cxnLst/>
              <a:rect l="l" t="t" r="r" b="b"/>
              <a:pathLst>
                <a:path w="617601" h="781568">
                  <a:moveTo>
                    <a:pt x="168378" y="0"/>
                  </a:moveTo>
                  <a:lnTo>
                    <a:pt x="449224" y="0"/>
                  </a:lnTo>
                  <a:cubicBezTo>
                    <a:pt x="493880" y="0"/>
                    <a:pt x="536708" y="17740"/>
                    <a:pt x="568284" y="49317"/>
                  </a:cubicBezTo>
                  <a:cubicBezTo>
                    <a:pt x="599861" y="80894"/>
                    <a:pt x="617601" y="123721"/>
                    <a:pt x="617601" y="168378"/>
                  </a:cubicBezTo>
                  <a:lnTo>
                    <a:pt x="617601" y="613191"/>
                  </a:lnTo>
                  <a:cubicBezTo>
                    <a:pt x="617601" y="657847"/>
                    <a:pt x="599861" y="700675"/>
                    <a:pt x="568284" y="732252"/>
                  </a:cubicBezTo>
                  <a:cubicBezTo>
                    <a:pt x="536708" y="763828"/>
                    <a:pt x="493880" y="781568"/>
                    <a:pt x="449224" y="781568"/>
                  </a:cubicBezTo>
                  <a:lnTo>
                    <a:pt x="168378" y="781568"/>
                  </a:lnTo>
                  <a:cubicBezTo>
                    <a:pt x="123721" y="781568"/>
                    <a:pt x="80894" y="763828"/>
                    <a:pt x="49317" y="732252"/>
                  </a:cubicBezTo>
                  <a:cubicBezTo>
                    <a:pt x="17740" y="700675"/>
                    <a:pt x="0" y="657847"/>
                    <a:pt x="0" y="613191"/>
                  </a:cubicBezTo>
                  <a:lnTo>
                    <a:pt x="0" y="168378"/>
                  </a:lnTo>
                  <a:cubicBezTo>
                    <a:pt x="0" y="123721"/>
                    <a:pt x="17740" y="80894"/>
                    <a:pt x="49317" y="49317"/>
                  </a:cubicBezTo>
                  <a:cubicBezTo>
                    <a:pt x="80894" y="17740"/>
                    <a:pt x="123721" y="0"/>
                    <a:pt x="168378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617601" cy="8196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6"/>
                </a:lnSpc>
              </a:pPr>
              <a:endParaRPr/>
            </a:p>
          </p:txBody>
        </p:sp>
      </p:grpSp>
      <p:sp>
        <p:nvSpPr>
          <p:cNvPr id="29" name="AutoShape 29"/>
          <p:cNvSpPr/>
          <p:nvPr/>
        </p:nvSpPr>
        <p:spPr>
          <a:xfrm>
            <a:off x="8334089" y="1832475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AutoShape 30"/>
          <p:cNvSpPr/>
          <p:nvPr/>
        </p:nvSpPr>
        <p:spPr>
          <a:xfrm>
            <a:off x="8334089" y="1965825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1" name="AutoShape 31"/>
          <p:cNvSpPr/>
          <p:nvPr/>
        </p:nvSpPr>
        <p:spPr>
          <a:xfrm>
            <a:off x="8334089" y="2094412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" name="AutoShape 32"/>
          <p:cNvSpPr/>
          <p:nvPr/>
        </p:nvSpPr>
        <p:spPr>
          <a:xfrm>
            <a:off x="8334089" y="2223000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3" name="AutoShape 33"/>
          <p:cNvSpPr/>
          <p:nvPr/>
        </p:nvSpPr>
        <p:spPr>
          <a:xfrm>
            <a:off x="8334089" y="2356350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AutoShape 34"/>
          <p:cNvSpPr/>
          <p:nvPr/>
        </p:nvSpPr>
        <p:spPr>
          <a:xfrm>
            <a:off x="8334089" y="2489700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5" name="AutoShape 35"/>
          <p:cNvSpPr/>
          <p:nvPr/>
        </p:nvSpPr>
        <p:spPr>
          <a:xfrm>
            <a:off x="8334089" y="2623050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6" name="AutoShape 36"/>
          <p:cNvSpPr/>
          <p:nvPr/>
        </p:nvSpPr>
        <p:spPr>
          <a:xfrm>
            <a:off x="8334089" y="3130762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AutoShape 37"/>
          <p:cNvSpPr/>
          <p:nvPr/>
        </p:nvSpPr>
        <p:spPr>
          <a:xfrm>
            <a:off x="8334089" y="3280275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8" name="AutoShape 38"/>
          <p:cNvSpPr/>
          <p:nvPr/>
        </p:nvSpPr>
        <p:spPr>
          <a:xfrm>
            <a:off x="8334089" y="3413625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9" name="AutoShape 39"/>
          <p:cNvSpPr/>
          <p:nvPr/>
        </p:nvSpPr>
        <p:spPr>
          <a:xfrm>
            <a:off x="8334089" y="3546975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0" name="AutoShape 40"/>
          <p:cNvSpPr/>
          <p:nvPr/>
        </p:nvSpPr>
        <p:spPr>
          <a:xfrm>
            <a:off x="8334089" y="3680325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1" name="AutoShape 41"/>
          <p:cNvSpPr/>
          <p:nvPr/>
        </p:nvSpPr>
        <p:spPr>
          <a:xfrm>
            <a:off x="8334089" y="3813675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2" name="TextBox 42"/>
          <p:cNvSpPr txBox="1"/>
          <p:nvPr/>
        </p:nvSpPr>
        <p:spPr>
          <a:xfrm>
            <a:off x="8193236" y="1175229"/>
            <a:ext cx="1219699" cy="455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2"/>
              </a:lnSpc>
              <a:spcBef>
                <a:spcPct val="0"/>
              </a:spcBef>
            </a:pPr>
            <a:r>
              <a:rPr lang="en-US" sz="2694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Article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8159095" y="1767613"/>
            <a:ext cx="106172" cy="2073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2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3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4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5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6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7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8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9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10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11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12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13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14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15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16</a:t>
            </a:r>
          </a:p>
        </p:txBody>
      </p:sp>
      <p:sp>
        <p:nvSpPr>
          <p:cNvPr id="44" name="AutoShape 44"/>
          <p:cNvSpPr/>
          <p:nvPr/>
        </p:nvSpPr>
        <p:spPr>
          <a:xfrm>
            <a:off x="8334089" y="2745367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AutoShape 45"/>
          <p:cNvSpPr/>
          <p:nvPr/>
        </p:nvSpPr>
        <p:spPr>
          <a:xfrm>
            <a:off x="8334089" y="2869192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6" name="AutoShape 46"/>
          <p:cNvSpPr/>
          <p:nvPr/>
        </p:nvSpPr>
        <p:spPr>
          <a:xfrm>
            <a:off x="8334089" y="3010439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7" name="Group 47"/>
          <p:cNvGrpSpPr/>
          <p:nvPr/>
        </p:nvGrpSpPr>
        <p:grpSpPr>
          <a:xfrm>
            <a:off x="10659779" y="1139291"/>
            <a:ext cx="2344954" cy="2967517"/>
            <a:chOff x="0" y="0"/>
            <a:chExt cx="617601" cy="781568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617601" cy="781568"/>
            </a:xfrm>
            <a:custGeom>
              <a:avLst/>
              <a:gdLst/>
              <a:ahLst/>
              <a:cxnLst/>
              <a:rect l="l" t="t" r="r" b="b"/>
              <a:pathLst>
                <a:path w="617601" h="781568">
                  <a:moveTo>
                    <a:pt x="168378" y="0"/>
                  </a:moveTo>
                  <a:lnTo>
                    <a:pt x="449224" y="0"/>
                  </a:lnTo>
                  <a:cubicBezTo>
                    <a:pt x="493880" y="0"/>
                    <a:pt x="536708" y="17740"/>
                    <a:pt x="568284" y="49317"/>
                  </a:cubicBezTo>
                  <a:cubicBezTo>
                    <a:pt x="599861" y="80894"/>
                    <a:pt x="617601" y="123721"/>
                    <a:pt x="617601" y="168378"/>
                  </a:cubicBezTo>
                  <a:lnTo>
                    <a:pt x="617601" y="613191"/>
                  </a:lnTo>
                  <a:cubicBezTo>
                    <a:pt x="617601" y="657847"/>
                    <a:pt x="599861" y="700675"/>
                    <a:pt x="568284" y="732252"/>
                  </a:cubicBezTo>
                  <a:cubicBezTo>
                    <a:pt x="536708" y="763828"/>
                    <a:pt x="493880" y="781568"/>
                    <a:pt x="449224" y="781568"/>
                  </a:cubicBezTo>
                  <a:lnTo>
                    <a:pt x="168378" y="781568"/>
                  </a:lnTo>
                  <a:cubicBezTo>
                    <a:pt x="123721" y="781568"/>
                    <a:pt x="80894" y="763828"/>
                    <a:pt x="49317" y="732252"/>
                  </a:cubicBezTo>
                  <a:cubicBezTo>
                    <a:pt x="17740" y="700675"/>
                    <a:pt x="0" y="657847"/>
                    <a:pt x="0" y="613191"/>
                  </a:cubicBezTo>
                  <a:lnTo>
                    <a:pt x="0" y="168378"/>
                  </a:lnTo>
                  <a:cubicBezTo>
                    <a:pt x="0" y="123721"/>
                    <a:pt x="17740" y="80894"/>
                    <a:pt x="49317" y="49317"/>
                  </a:cubicBezTo>
                  <a:cubicBezTo>
                    <a:pt x="80894" y="17740"/>
                    <a:pt x="123721" y="0"/>
                    <a:pt x="168378" y="0"/>
                  </a:cubicBezTo>
                  <a:close/>
                </a:path>
              </a:pathLst>
            </a:custGeom>
            <a:solidFill>
              <a:srgbClr val="3F3D3E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617601" cy="8196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6"/>
                </a:lnSpc>
              </a:pPr>
              <a:endParaRPr/>
            </a:p>
          </p:txBody>
        </p:sp>
      </p:grpSp>
      <p:sp>
        <p:nvSpPr>
          <p:cNvPr id="50" name="TextBox 50"/>
          <p:cNvSpPr txBox="1"/>
          <p:nvPr/>
        </p:nvSpPr>
        <p:spPr>
          <a:xfrm>
            <a:off x="10994056" y="1279870"/>
            <a:ext cx="1676400" cy="363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2"/>
              </a:lnSpc>
              <a:spcBef>
                <a:spcPct val="0"/>
              </a:spcBef>
            </a:pPr>
            <a:r>
              <a:rPr lang="en-US" sz="2194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Req Output</a:t>
            </a:r>
          </a:p>
        </p:txBody>
      </p:sp>
      <p:sp>
        <p:nvSpPr>
          <p:cNvPr id="51" name="AutoShape 51"/>
          <p:cNvSpPr/>
          <p:nvPr/>
        </p:nvSpPr>
        <p:spPr>
          <a:xfrm>
            <a:off x="11291934" y="1855943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2" name="AutoShape 52"/>
          <p:cNvSpPr/>
          <p:nvPr/>
        </p:nvSpPr>
        <p:spPr>
          <a:xfrm>
            <a:off x="11291934" y="1989293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3" name="AutoShape 53"/>
          <p:cNvSpPr/>
          <p:nvPr/>
        </p:nvSpPr>
        <p:spPr>
          <a:xfrm>
            <a:off x="11291934" y="2117880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4" name="AutoShape 54"/>
          <p:cNvSpPr/>
          <p:nvPr/>
        </p:nvSpPr>
        <p:spPr>
          <a:xfrm>
            <a:off x="11291934" y="2246468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5" name="AutoShape 55"/>
          <p:cNvSpPr/>
          <p:nvPr/>
        </p:nvSpPr>
        <p:spPr>
          <a:xfrm>
            <a:off x="11291934" y="2379818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6" name="AutoShape 56"/>
          <p:cNvSpPr/>
          <p:nvPr/>
        </p:nvSpPr>
        <p:spPr>
          <a:xfrm>
            <a:off x="11291934" y="2513168"/>
            <a:ext cx="125563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7" name="TextBox 57"/>
          <p:cNvSpPr txBox="1"/>
          <p:nvPr/>
        </p:nvSpPr>
        <p:spPr>
          <a:xfrm>
            <a:off x="11116941" y="1791081"/>
            <a:ext cx="106172" cy="771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6"/>
              </a:lnSpc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</a:t>
            </a:r>
          </a:p>
          <a:p>
            <a:pPr algn="ctr">
              <a:lnSpc>
                <a:spcPts val="1076"/>
              </a:lnSpc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2</a:t>
            </a:r>
          </a:p>
          <a:p>
            <a:pPr algn="ctr">
              <a:lnSpc>
                <a:spcPts val="1076"/>
              </a:lnSpc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5</a:t>
            </a:r>
          </a:p>
          <a:p>
            <a:pPr algn="ctr">
              <a:lnSpc>
                <a:spcPts val="1076"/>
              </a:lnSpc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6</a:t>
            </a:r>
          </a:p>
          <a:p>
            <a:pPr algn="ctr">
              <a:lnSpc>
                <a:spcPts val="1076"/>
              </a:lnSpc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8</a:t>
            </a:r>
          </a:p>
          <a:p>
            <a:pPr algn="ctr">
              <a:lnSpc>
                <a:spcPts val="1076"/>
              </a:lnSpc>
              <a:spcBef>
                <a:spcPct val="0"/>
              </a:spcBef>
            </a:pPr>
            <a:r>
              <a:rPr lang="en-US" sz="768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10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2401949" y="4287783"/>
            <a:ext cx="14021971" cy="4780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Let required output should contains sentences (1, 2, 5, 6, 8, 10)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(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) 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✓               (1, 5, 6, </a:t>
            </a: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, 8, 10, </a:t>
            </a: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) </a:t>
            </a:r>
            <a:r>
              <a:rPr lang="en-US" sz="3399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X</a:t>
            </a:r>
            <a:r>
              <a:rPr lang="en-US" sz="3399">
                <a:solidFill>
                  <a:srgbClr val="00BF63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 is missing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If the predicted output contains all required sentences, then prediction is correct.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Otherwise prediction is wrong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Accuracy = correct predictions / Total samples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55709" y="192266"/>
            <a:ext cx="6625536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 Comparision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84130" y="1793736"/>
            <a:ext cx="2771579" cy="613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MiniLM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263404" y="1793736"/>
            <a:ext cx="2771579" cy="613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3F3D3E"/>
                </a:solidFill>
                <a:latin typeface="Canva Sans"/>
                <a:ea typeface="Canva Sans"/>
                <a:cs typeface="Canva Sans"/>
                <a:sym typeface="Canva Sans"/>
              </a:rPr>
              <a:t>LaBSE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50257" y="2978660"/>
            <a:ext cx="193387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Accuracy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361124" y="5294531"/>
            <a:ext cx="82733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Size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73265" y="7122545"/>
            <a:ext cx="131519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Speed</a:t>
            </a:r>
          </a:p>
        </p:txBody>
      </p:sp>
      <p:sp>
        <p:nvSpPr>
          <p:cNvPr id="12" name="AutoShape 12"/>
          <p:cNvSpPr/>
          <p:nvPr/>
        </p:nvSpPr>
        <p:spPr>
          <a:xfrm>
            <a:off x="3784139" y="4546362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3784139" y="6689765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4565918" y="5101174"/>
            <a:ext cx="3541216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~27M parameters</a:t>
            </a:r>
          </a:p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~80MB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803671" y="5101174"/>
            <a:ext cx="3795564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~470M parameters</a:t>
            </a:r>
          </a:p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~1.8GB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590760" y="7132070"/>
            <a:ext cx="1315045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Fast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803671" y="7221605"/>
            <a:ext cx="1423690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Slow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165909" y="2732526"/>
            <a:ext cx="5377011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~82% accuracy with noise</a:t>
            </a:r>
          </a:p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~5-10 extra noise sentences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403661" y="2785303"/>
            <a:ext cx="5377011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~84% accuracy with noise</a:t>
            </a:r>
          </a:p>
          <a:p>
            <a:pPr marL="604523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~5-10 extra noise sentences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21514" y="2155233"/>
            <a:ext cx="15664317" cy="311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96"/>
              </a:lnSpc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We build a database of event-related sentences. Each sentence is evaluated to determine whether it contains key event information such as a title, date/time, and location.</a:t>
            </a:r>
          </a:p>
          <a:p>
            <a:pPr marL="554621" lvl="1" indent="-277310" algn="just">
              <a:lnSpc>
                <a:spcPts val="3596"/>
              </a:lnSpc>
              <a:buFont typeface="Arial"/>
              <a:buChar char="•"/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Sentences that include any three components (title, date/time, and location) are labeled with a 1.</a:t>
            </a:r>
          </a:p>
          <a:p>
            <a:pPr marL="554621" lvl="1" indent="-277310" algn="just">
              <a:lnSpc>
                <a:spcPts val="3596"/>
              </a:lnSpc>
              <a:buFont typeface="Arial"/>
              <a:buChar char="•"/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Sentences that are missing all of these components are labeled with a 0.</a:t>
            </a:r>
          </a:p>
          <a:p>
            <a:pPr algn="just">
              <a:lnSpc>
                <a:spcPts val="3596"/>
              </a:lnSpc>
              <a:spcBef>
                <a:spcPct val="0"/>
              </a:spcBef>
            </a:pPr>
            <a:r>
              <a:rPr lang="en-US" sz="25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Using this labeled dataset, we fine-tune a binary classification model to automatically identify sentences that contain complete event information.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3711323" y="9464180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09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11323" y="544238"/>
            <a:ext cx="12041824" cy="1431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5"/>
              </a:lnSpc>
            </a:pPr>
            <a:r>
              <a:rPr lang="en-US" sz="5199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 - 2 : Fine-Tuning a Binary Classification Model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65532" y="5671383"/>
            <a:ext cx="6008775" cy="487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8"/>
              </a:lnSpc>
            </a:pPr>
            <a:r>
              <a:rPr lang="en-US" sz="2913" b="1">
                <a:solidFill>
                  <a:srgbClr val="3F3D3E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Sample Sentences:</a:t>
            </a:r>
          </a:p>
        </p:txBody>
      </p:sp>
      <p:sp>
        <p:nvSpPr>
          <p:cNvPr id="9" name="AutoShape 9"/>
          <p:cNvSpPr/>
          <p:nvPr/>
        </p:nvSpPr>
        <p:spPr>
          <a:xfrm>
            <a:off x="2892534" y="5492861"/>
            <a:ext cx="12502933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5634313" y="5705320"/>
            <a:ext cx="8534496" cy="3552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16"/>
              </a:lnSpc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Startup Pitch starts tomorrow at 11 AM, 1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1 as it contains title and time</a:t>
            </a:r>
          </a:p>
          <a:p>
            <a:pPr algn="just">
              <a:lnSpc>
                <a:spcPts val="2616"/>
              </a:lnSpc>
            </a:pPr>
            <a:endParaRPr lang="en-US" sz="18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ts val="2616"/>
              </a:lnSpc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Catch the Orientation Day live at Innovation Hub, 1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1 as it contains title and location</a:t>
            </a:r>
          </a:p>
          <a:p>
            <a:pPr algn="just">
              <a:lnSpc>
                <a:spcPts val="2616"/>
              </a:lnSpc>
            </a:pPr>
            <a:endParaRPr lang="en-US" sz="18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ts val="2616"/>
              </a:lnSpc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 celebration was traditional, 0</a:t>
            </a:r>
          </a:p>
          <a:p>
            <a:pPr marL="403494" lvl="1" indent="-201747" algn="just">
              <a:lnSpc>
                <a:spcPts val="2616"/>
              </a:lnSpc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0 as there is no title, date/time, location</a:t>
            </a:r>
          </a:p>
          <a:p>
            <a:pPr algn="just">
              <a:lnSpc>
                <a:spcPts val="2616"/>
              </a:lnSpc>
            </a:pPr>
            <a:endParaRPr lang="en-US" sz="18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ts val="2616"/>
              </a:lnSpc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ceremony proceeded smoothly with all participants engaged, 0 </a:t>
            </a:r>
          </a:p>
          <a:p>
            <a:pPr marL="403494" lvl="1" indent="-201747" algn="just">
              <a:lnSpc>
                <a:spcPts val="2616"/>
              </a:lnSpc>
              <a:spcBef>
                <a:spcPct val="0"/>
              </a:spcBef>
              <a:buFont typeface="Arial"/>
              <a:buChar char="•"/>
            </a:pPr>
            <a:r>
              <a:rPr lang="en-US" sz="1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0 as there is no title, date/time, location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 report</dc:title>
  <cp:lastModifiedBy>Sai Pranay Deep Jonnalagadda</cp:lastModifiedBy>
  <cp:revision>2</cp:revision>
  <dcterms:created xsi:type="dcterms:W3CDTF">2006-08-16T00:00:00Z</dcterms:created>
  <dcterms:modified xsi:type="dcterms:W3CDTF">2025-07-17T05:13:33Z</dcterms:modified>
  <dc:identifier>DAGtOW9nvP0</dc:identifier>
</cp:coreProperties>
</file>

<file path=docProps/thumbnail.jpeg>
</file>